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0" r:id="rId1"/>
  </p:sldMasterIdLst>
  <p:notesMasterIdLst>
    <p:notesMasterId r:id="rId35"/>
  </p:notesMasterIdLst>
  <p:handoutMasterIdLst>
    <p:handoutMasterId r:id="rId36"/>
  </p:handoutMasterIdLst>
  <p:sldIdLst>
    <p:sldId id="330" r:id="rId2"/>
    <p:sldId id="392" r:id="rId3"/>
    <p:sldId id="395" r:id="rId4"/>
    <p:sldId id="329" r:id="rId5"/>
    <p:sldId id="380" r:id="rId6"/>
    <p:sldId id="379" r:id="rId7"/>
    <p:sldId id="393" r:id="rId8"/>
    <p:sldId id="272" r:id="rId9"/>
    <p:sldId id="332" r:id="rId10"/>
    <p:sldId id="335" r:id="rId11"/>
    <p:sldId id="336" r:id="rId12"/>
    <p:sldId id="337" r:id="rId13"/>
    <p:sldId id="290" r:id="rId14"/>
    <p:sldId id="357" r:id="rId15"/>
    <p:sldId id="381" r:id="rId16"/>
    <p:sldId id="382" r:id="rId17"/>
    <p:sldId id="346" r:id="rId18"/>
    <p:sldId id="341" r:id="rId19"/>
    <p:sldId id="377" r:id="rId20"/>
    <p:sldId id="378" r:id="rId21"/>
    <p:sldId id="375" r:id="rId22"/>
    <p:sldId id="351" r:id="rId23"/>
    <p:sldId id="352" r:id="rId24"/>
    <p:sldId id="353" r:id="rId25"/>
    <p:sldId id="356" r:id="rId26"/>
    <p:sldId id="390" r:id="rId27"/>
    <p:sldId id="383" r:id="rId28"/>
    <p:sldId id="384" r:id="rId29"/>
    <p:sldId id="385" r:id="rId30"/>
    <p:sldId id="386" r:id="rId31"/>
    <p:sldId id="387" r:id="rId32"/>
    <p:sldId id="388" r:id="rId33"/>
    <p:sldId id="396"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33FF"/>
    <a:srgbClr val="CCCC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70" autoAdjust="0"/>
    <p:restoredTop sz="99644" autoAdjust="0"/>
  </p:normalViewPr>
  <p:slideViewPr>
    <p:cSldViewPr>
      <p:cViewPr varScale="1">
        <p:scale>
          <a:sx n="55" d="100"/>
          <a:sy n="55" d="100"/>
        </p:scale>
        <p:origin x="-485" y="-82"/>
      </p:cViewPr>
      <p:guideLst>
        <p:guide orient="horz" pos="2160"/>
        <p:guide pos="2880"/>
      </p:guideLst>
    </p:cSldViewPr>
  </p:slideViewPr>
  <p:outlineViewPr>
    <p:cViewPr>
      <p:scale>
        <a:sx n="33" d="100"/>
        <a:sy n="33" d="100"/>
      </p:scale>
      <p:origin x="269" y="130795"/>
    </p:cViewPr>
  </p:outlineViewPr>
  <p:notesTextViewPr>
    <p:cViewPr>
      <p:scale>
        <a:sx n="100" d="100"/>
        <a:sy n="100" d="100"/>
      </p:scale>
      <p:origin x="0" y="0"/>
    </p:cViewPr>
  </p:notesTextViewPr>
  <p:sorterViewPr>
    <p:cViewPr varScale="1">
      <p:scale>
        <a:sx n="1" d="1"/>
        <a:sy n="1" d="1"/>
      </p:scale>
      <p:origin x="0" y="11563"/>
    </p:cViewPr>
  </p:sorterViewPr>
  <p:notesViewPr>
    <p:cSldViewPr>
      <p:cViewPr varScale="1">
        <p:scale>
          <a:sx n="41" d="100"/>
          <a:sy n="41" d="100"/>
        </p:scale>
        <p:origin x="-2112" y="-91"/>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ABC\TRAINING\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370639269308484"/>
          <c:y val="9.0452344534266441E-2"/>
          <c:w val="0.71424091085836494"/>
          <c:h val="0.78140775417102049"/>
        </c:manualLayout>
      </c:layout>
      <c:barChart>
        <c:barDir val="col"/>
        <c:grouping val="percentStacked"/>
        <c:ser>
          <c:idx val="0"/>
          <c:order val="0"/>
          <c:tx>
            <c:strRef>
              <c:f>Sheet1!$A$48</c:f>
              <c:strCache>
                <c:ptCount val="1"/>
                <c:pt idx="0">
                  <c:v>Growth + planned exit</c:v>
                </c:pt>
              </c:strCache>
            </c:strRef>
          </c:tx>
          <c:spPr>
            <a:solidFill>
              <a:srgbClr val="000000"/>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Sheet1!$B$48:$F$48</c:f>
              <c:numCache>
                <c:formatCode>General</c:formatCode>
                <c:ptCount val="5"/>
                <c:pt idx="0">
                  <c:v>65</c:v>
                </c:pt>
                <c:pt idx="1">
                  <c:v>52</c:v>
                </c:pt>
                <c:pt idx="2">
                  <c:v>77</c:v>
                </c:pt>
                <c:pt idx="3">
                  <c:v>70</c:v>
                </c:pt>
              </c:numCache>
            </c:numRef>
          </c:val>
        </c:ser>
        <c:ser>
          <c:idx val="1"/>
          <c:order val="1"/>
          <c:tx>
            <c:strRef>
              <c:f>Sheet1!$A$49</c:f>
              <c:strCache>
                <c:ptCount val="1"/>
                <c:pt idx="0">
                  <c:v>Growth + unplanned exit</c:v>
                </c:pt>
              </c:strCache>
            </c:strRef>
          </c:tx>
          <c:spPr>
            <a:pattFill prst="wdDnDiag">
              <a:fgClr>
                <a:srgbClr val="000000"/>
              </a:fgClr>
              <a:bgClr>
                <a:srgbClr val="FFFFFF"/>
              </a:bgClr>
            </a:patt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Sheet1!$B$49:$F$49</c:f>
              <c:numCache>
                <c:formatCode>General</c:formatCode>
                <c:ptCount val="5"/>
                <c:pt idx="0">
                  <c:v>20</c:v>
                </c:pt>
                <c:pt idx="1">
                  <c:v>10</c:v>
                </c:pt>
                <c:pt idx="2">
                  <c:v>6</c:v>
                </c:pt>
                <c:pt idx="3">
                  <c:v>3</c:v>
                </c:pt>
              </c:numCache>
            </c:numRef>
          </c:val>
        </c:ser>
        <c:ser>
          <c:idx val="2"/>
          <c:order val="2"/>
          <c:tx>
            <c:strRef>
              <c:f>Sheet1!$A$50</c:f>
              <c:strCache>
                <c:ptCount val="1"/>
                <c:pt idx="0">
                  <c:v>No Growth, Planned Exit</c:v>
                </c:pt>
              </c:strCache>
            </c:strRef>
          </c:tx>
          <c:spPr>
            <a:solidFill>
              <a:srgbClr val="FFFFFF"/>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Sheet1!$B$50:$F$50</c:f>
              <c:numCache>
                <c:formatCode>General</c:formatCode>
                <c:ptCount val="5"/>
                <c:pt idx="0">
                  <c:v>5</c:v>
                </c:pt>
                <c:pt idx="1">
                  <c:v>5</c:v>
                </c:pt>
                <c:pt idx="2">
                  <c:v>2</c:v>
                </c:pt>
                <c:pt idx="3">
                  <c:v>5</c:v>
                </c:pt>
              </c:numCache>
            </c:numRef>
          </c:val>
        </c:ser>
        <c:ser>
          <c:idx val="3"/>
          <c:order val="3"/>
          <c:tx>
            <c:strRef>
              <c:f>Sheet1!$A$51</c:f>
              <c:strCache>
                <c:ptCount val="1"/>
                <c:pt idx="0">
                  <c:v>No Growth, unplanned exit</c:v>
                </c:pt>
              </c:strCache>
            </c:strRef>
          </c:tx>
          <c:spPr>
            <a:solidFill>
              <a:srgbClr val="CCCCFF"/>
            </a:solidFill>
            <a:ln w="12700">
              <a:solidFill>
                <a:srgbClr val="000000"/>
              </a:solidFill>
              <a:prstDash val="solid"/>
            </a:ln>
          </c:spPr>
          <c:cat>
            <c:strRef>
              <c:f>Sheet1!$B$47:$F$47</c:f>
              <c:strCache>
                <c:ptCount val="4"/>
                <c:pt idx="0">
                  <c:v>18-24, no kids</c:v>
                </c:pt>
                <c:pt idx="1">
                  <c:v>18-24, with kids</c:v>
                </c:pt>
                <c:pt idx="2">
                  <c:v>25+, no kids</c:v>
                </c:pt>
                <c:pt idx="3">
                  <c:v>25+, with kids</c:v>
                </c:pt>
              </c:strCache>
            </c:strRef>
          </c:cat>
          <c:val>
            <c:numRef>
              <c:f>Sheet1!$B$51:$F$51</c:f>
              <c:numCache>
                <c:formatCode>General</c:formatCode>
                <c:ptCount val="5"/>
                <c:pt idx="0">
                  <c:v>10</c:v>
                </c:pt>
                <c:pt idx="1">
                  <c:v>33</c:v>
                </c:pt>
                <c:pt idx="2">
                  <c:v>15</c:v>
                </c:pt>
                <c:pt idx="3">
                  <c:v>22</c:v>
                </c:pt>
              </c:numCache>
            </c:numRef>
          </c:val>
        </c:ser>
        <c:overlap val="100"/>
        <c:axId val="80546048"/>
        <c:axId val="80584704"/>
      </c:barChart>
      <c:catAx>
        <c:axId val="80546048"/>
        <c:scaling>
          <c:orientation val="minMax"/>
        </c:scaling>
        <c:axPos val="b"/>
        <c:numFmt formatCode="General" sourceLinked="1"/>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584704"/>
        <c:crosses val="autoZero"/>
        <c:auto val="1"/>
        <c:lblAlgn val="ctr"/>
        <c:lblOffset val="100"/>
        <c:tickLblSkip val="1"/>
        <c:tickMarkSkip val="1"/>
      </c:catAx>
      <c:valAx>
        <c:axId val="80584704"/>
        <c:scaling>
          <c:orientation val="minMax"/>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80546048"/>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72232529527559231"/>
          <c:y val="0.31351431817291575"/>
          <c:w val="0.27767470472441025"/>
          <c:h val="0.27346887609198162"/>
        </c:manualLayout>
      </c:layou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noFill/>
      <a:prstDash val="solid"/>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607ACC44-7D83-4D3E-9461-E9AA32BF7417}" type="datetimeFigureOut">
              <a:rPr lang="en-US" smtClean="0"/>
              <a:pPr/>
              <a:t>11/23/2012</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3D971BC2-94D0-4D1D-ADF8-78757F3FED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C2609-7E51-48C4-A34C-B324AE26FEE9}" type="slidenum">
              <a:rPr lang="en-US"/>
              <a:pPr/>
              <a:t>1</a:t>
            </a:fld>
            <a:endParaRPr lang="en-US"/>
          </a:p>
        </p:txBody>
      </p:sp>
      <p:sp>
        <p:nvSpPr>
          <p:cNvPr id="567298" name="Rectangle 2"/>
          <p:cNvSpPr>
            <a:spLocks noGrp="1" noRot="1" noChangeAspect="1" noChangeArrowheads="1" noTextEdit="1"/>
          </p:cNvSpPr>
          <p:nvPr>
            <p:ph type="sldImg"/>
          </p:nvPr>
        </p:nvSpPr>
        <p:spPr>
          <a:xfrm>
            <a:off x="1106488" y="696913"/>
            <a:ext cx="4646612" cy="3486150"/>
          </a:xfrm>
          <a:ln/>
        </p:spPr>
      </p:sp>
      <p:sp>
        <p:nvSpPr>
          <p:cNvPr id="567299" name="Rectangle 3"/>
          <p:cNvSpPr>
            <a:spLocks noGrp="1" noChangeArrowheads="1"/>
          </p:cNvSpPr>
          <p:nvPr>
            <p:ph type="body" idx="1"/>
          </p:nvPr>
        </p:nvSpPr>
        <p:spPr>
          <a:xfrm>
            <a:off x="685800" y="4416068"/>
            <a:ext cx="5486400" cy="4183142"/>
          </a:xfrm>
        </p:spPr>
        <p:txBody>
          <a:bodyPr/>
          <a:lstStyle/>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971BC2-94D0-4D1D-ADF8-78757F3FED0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725BB36-B816-464B-ADC5-8737072C785D}" type="datetime1">
              <a:rPr lang="en-US" smtClean="0"/>
              <a:pPr/>
              <a:t>11/23/2012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ANCHORING EVALUATION -- SESSION 1</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BC2C511-CD6B-4FE7-AD0B-95468A77C8C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625B5C-0640-4B5C-BD5A-CA6D213C70BF}" type="datetime1">
              <a:rPr lang="en-US" smtClean="0"/>
              <a:pPr/>
              <a:t>11/23/2012</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B18D3A-D948-403B-BCC0-5D29EC21AD24}" type="datetime1">
              <a:rPr lang="en-US" smtClean="0"/>
              <a:pPr/>
              <a:t>11/23/2012</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2122"/>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609"/>
            <a:ext cx="3579812"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609"/>
            <a:ext cx="3581400"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C721AC8C-88F3-4211-93D7-097FFFF345A3}" type="datetime1">
              <a:rPr lang="en-US" smtClean="0"/>
              <a:pPr>
                <a:defRPr/>
              </a:pPr>
              <a:t>11/23/2012</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ANCHORING EVALUATION -- SESSION 1</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0E3F51C-7263-4E6E-9DCA-5A3E18294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2108D61-99BB-4A48-80CB-76C9D0D9D1E9}" type="datetime1">
              <a:rPr lang="en-US" smtClean="0"/>
              <a:pPr/>
              <a:t>11/23/2012</a:t>
            </a:fld>
            <a:endParaRPr lang="en-US"/>
          </a:p>
        </p:txBody>
      </p:sp>
      <p:sp>
        <p:nvSpPr>
          <p:cNvPr id="5" name="Footer Placeholder 4"/>
          <p:cNvSpPr>
            <a:spLocks noGrp="1"/>
          </p:cNvSpPr>
          <p:nvPr>
            <p:ph type="ftr" sz="quarter" idx="11"/>
          </p:nvPr>
        </p:nvSpPr>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p:txBody>
          <a:bodyPr/>
          <a:lstStyle/>
          <a:p>
            <a:fld id="{6BC2C511-CD6B-4FE7-AD0B-95468A77C8C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0F2C2BF-3FEC-4A5B-82D1-A034482DF2BD}" type="datetime1">
              <a:rPr lang="en-US" smtClean="0"/>
              <a:pPr/>
              <a:t>11/23/2012</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ANCHORING EVALUATION -- SESSION 1</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BC2C511-CD6B-4FE7-AD0B-95468A77C8C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60DAD8-4AFA-46FA-AA4B-D618055902B2}" type="datetime1">
              <a:rPr lang="en-US" smtClean="0"/>
              <a:pPr/>
              <a:t>11/23/2012</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BBFB25-E22D-4B72-948A-9608883FF667}" type="datetime1">
              <a:rPr lang="en-US" smtClean="0"/>
              <a:pPr/>
              <a:t>11/23/2012</a:t>
            </a:fld>
            <a:endParaRPr lang="en-US"/>
          </a:p>
        </p:txBody>
      </p:sp>
      <p:sp>
        <p:nvSpPr>
          <p:cNvPr id="8" name="Footer Placeholder 7"/>
          <p:cNvSpPr>
            <a:spLocks noGrp="1"/>
          </p:cNvSpPr>
          <p:nvPr>
            <p:ph type="ftr" sz="quarter" idx="11"/>
          </p:nvPr>
        </p:nvSpPr>
        <p:spPr/>
        <p:txBody>
          <a:bodyPr/>
          <a:lstStyle/>
          <a:p>
            <a:r>
              <a:rPr lang="en-US" smtClean="0"/>
              <a:t>ANCHORING EVALUATION -- SESSION 1</a:t>
            </a:r>
            <a:endParaRPr lang="en-US"/>
          </a:p>
        </p:txBody>
      </p:sp>
      <p:sp>
        <p:nvSpPr>
          <p:cNvPr id="9" name="Slide Number Placeholder 8"/>
          <p:cNvSpPr>
            <a:spLocks noGrp="1"/>
          </p:cNvSpPr>
          <p:nvPr>
            <p:ph type="sldNum" sz="quarter" idx="12"/>
          </p:nvPr>
        </p:nvSpPr>
        <p:spPr/>
        <p:txBody>
          <a:bodyPr/>
          <a:lstStyle/>
          <a:p>
            <a:fld id="{6BC2C511-CD6B-4FE7-AD0B-95468A77C8C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C50F8B-A116-4BC5-84A4-CA1B49AFA162}" type="datetime1">
              <a:rPr lang="en-US" smtClean="0"/>
              <a:pPr/>
              <a:t>11/23/2012</a:t>
            </a:fld>
            <a:endParaRPr lang="en-US"/>
          </a:p>
        </p:txBody>
      </p:sp>
      <p:sp>
        <p:nvSpPr>
          <p:cNvPr id="4" name="Footer Placeholder 3"/>
          <p:cNvSpPr>
            <a:spLocks noGrp="1"/>
          </p:cNvSpPr>
          <p:nvPr>
            <p:ph type="ftr" sz="quarter" idx="11"/>
          </p:nvPr>
        </p:nvSpPr>
        <p:spPr/>
        <p:txBody>
          <a:bodyPr/>
          <a:lstStyle/>
          <a:p>
            <a:r>
              <a:rPr lang="en-US" smtClean="0"/>
              <a:t>ANCHORING EVALUATION -- SESSION 1</a:t>
            </a:r>
            <a:endParaRPr lang="en-US"/>
          </a:p>
        </p:txBody>
      </p:sp>
      <p:sp>
        <p:nvSpPr>
          <p:cNvPr id="5" name="Slide Number Placeholder 4"/>
          <p:cNvSpPr>
            <a:spLocks noGrp="1"/>
          </p:cNvSpPr>
          <p:nvPr>
            <p:ph type="sldNum" sz="quarter" idx="12"/>
          </p:nvPr>
        </p:nvSpPr>
        <p:spPr/>
        <p:txBody>
          <a:bodyPr/>
          <a:lstStyle/>
          <a:p>
            <a:fld id="{6BC2C511-CD6B-4FE7-AD0B-95468A77C8C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FBD0D-0E66-4182-A1AC-D43000996C63}" type="datetime1">
              <a:rPr lang="en-US" smtClean="0"/>
              <a:pPr/>
              <a:t>11/23/2012</a:t>
            </a:fld>
            <a:endParaRPr lang="en-US"/>
          </a:p>
        </p:txBody>
      </p:sp>
      <p:sp>
        <p:nvSpPr>
          <p:cNvPr id="3" name="Footer Placeholder 2"/>
          <p:cNvSpPr>
            <a:spLocks noGrp="1"/>
          </p:cNvSpPr>
          <p:nvPr>
            <p:ph type="ftr" sz="quarter" idx="11"/>
          </p:nvPr>
        </p:nvSpPr>
        <p:spPr/>
        <p:txBody>
          <a:bodyPr/>
          <a:lstStyle/>
          <a:p>
            <a:r>
              <a:rPr lang="en-US" smtClean="0"/>
              <a:t>ANCHORING EVALUATION -- SESSION 1</a:t>
            </a:r>
            <a:endParaRPr lang="en-US"/>
          </a:p>
        </p:txBody>
      </p:sp>
      <p:sp>
        <p:nvSpPr>
          <p:cNvPr id="4" name="Slide Number Placeholder 3"/>
          <p:cNvSpPr>
            <a:spLocks noGrp="1"/>
          </p:cNvSpPr>
          <p:nvPr>
            <p:ph type="sldNum" sz="quarter" idx="12"/>
          </p:nvPr>
        </p:nvSpPr>
        <p:spPr/>
        <p:txBody>
          <a:bodyPr/>
          <a:lstStyle/>
          <a:p>
            <a:fld id="{277B421F-50D6-4E9C-BC22-10FDB9ADCD79}"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9248B5-B117-4A20-8BFD-B5DF808C8C4B}" type="datetime1">
              <a:rPr lang="en-US" smtClean="0"/>
              <a:pPr/>
              <a:t>11/23/2012</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F4D4DD-1747-4144-A5EC-2542F4EC4EFE}" type="datetime1">
              <a:rPr lang="en-US" smtClean="0"/>
              <a:pPr/>
              <a:t>11/23/2012</a:t>
            </a:fld>
            <a:endParaRPr lang="en-US"/>
          </a:p>
        </p:txBody>
      </p:sp>
      <p:sp>
        <p:nvSpPr>
          <p:cNvPr id="6" name="Footer Placeholder 5"/>
          <p:cNvSpPr>
            <a:spLocks noGrp="1"/>
          </p:cNvSpPr>
          <p:nvPr>
            <p:ph type="ftr" sz="quarter" idx="11"/>
          </p:nvPr>
        </p:nvSpPr>
        <p:spPr/>
        <p:txBody>
          <a:bodyPr/>
          <a:lstStyle/>
          <a:p>
            <a:r>
              <a:rPr lang="en-US" smtClean="0"/>
              <a:t>ANCHORING EVALUATION -- SESSION 1</a:t>
            </a:r>
            <a:endParaRPr lang="en-US"/>
          </a:p>
        </p:txBody>
      </p:sp>
      <p:sp>
        <p:nvSpPr>
          <p:cNvPr id="7" name="Slide Number Placeholder 6"/>
          <p:cNvSpPr>
            <a:spLocks noGrp="1"/>
          </p:cNvSpPr>
          <p:nvPr>
            <p:ph type="sldNum" sz="quarter" idx="12"/>
          </p:nvPr>
        </p:nvSpPr>
        <p:spPr/>
        <p:txBody>
          <a:bodyPr/>
          <a:lstStyle/>
          <a:p>
            <a:fld id="{6BC2C511-CD6B-4FE7-AD0B-95468A77C8C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B95976A-F8E0-42A2-B5DB-C43A29E17B15}" type="datetime1">
              <a:rPr lang="en-US" smtClean="0"/>
              <a:pPr/>
              <a:t>11/23/2012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ANCHORING EVALUATION -- SESSION 1</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BC2C511-CD6B-4FE7-AD0B-95468A77C8C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s://www.surveymonkey.com/s/EvalAnchoringSurve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descr="C:\Program Files (x86)\Microsoft Office\MEDIA\CAGCAT10\j0293844.wmf"/>
          <p:cNvPicPr>
            <a:picLocks noChangeAspect="1" noChangeArrowheads="1"/>
          </p:cNvPicPr>
          <p:nvPr/>
        </p:nvPicPr>
        <p:blipFill>
          <a:blip r:embed="rId2" cstate="print"/>
          <a:srcRect/>
          <a:stretch>
            <a:fillRect/>
          </a:stretch>
        </p:blipFill>
        <p:spPr bwMode="auto">
          <a:xfrm>
            <a:off x="5791200" y="1752600"/>
            <a:ext cx="3124200" cy="3886200"/>
          </a:xfrm>
          <a:prstGeom prst="rect">
            <a:avLst/>
          </a:prstGeom>
          <a:noFill/>
        </p:spPr>
      </p:pic>
      <p:sp>
        <p:nvSpPr>
          <p:cNvPr id="29" name="Rectangle 5"/>
          <p:cNvSpPr>
            <a:spLocks noChangeArrowheads="1"/>
          </p:cNvSpPr>
          <p:nvPr/>
        </p:nvSpPr>
        <p:spPr bwMode="auto">
          <a:xfrm>
            <a:off x="762000" y="685801"/>
            <a:ext cx="7924800" cy="3801041"/>
          </a:xfrm>
          <a:prstGeom prst="rect">
            <a:avLst/>
          </a:prstGeom>
          <a:noFill/>
          <a:ln w="9525">
            <a:noFill/>
            <a:miter lim="800000"/>
            <a:headEnd/>
            <a:tailEnd/>
          </a:ln>
        </p:spPr>
        <p:txBody>
          <a:bodyPr wrap="square">
            <a:spAutoFit/>
          </a:bodyPr>
          <a:lstStyle/>
          <a:p>
            <a:pPr eaLnBrk="1" hangingPunct="1"/>
            <a:r>
              <a:rPr lang="en-US" sz="4000" b="1" dirty="0" smtClean="0"/>
              <a:t>How Do You Know When</a:t>
            </a:r>
          </a:p>
          <a:p>
            <a:pPr eaLnBrk="1" hangingPunct="1"/>
            <a:r>
              <a:rPr lang="en-US" sz="4000" b="1" dirty="0" smtClean="0">
                <a:latin typeface="Arial" pitchFamily="34" charset="0"/>
              </a:rPr>
              <a:t>    Your Programs Really Work?</a:t>
            </a:r>
          </a:p>
          <a:p>
            <a:pPr eaLnBrk="1" hangingPunct="1"/>
            <a:r>
              <a:rPr lang="en-US" sz="4000" b="1" dirty="0" smtClean="0">
                <a:latin typeface="Arial" pitchFamily="34" charset="0"/>
              </a:rPr>
              <a:t> </a:t>
            </a:r>
          </a:p>
          <a:p>
            <a:pPr eaLnBrk="1" hangingPunct="1">
              <a:spcBef>
                <a:spcPts val="600"/>
              </a:spcBef>
            </a:pPr>
            <a:r>
              <a:rPr lang="en-US" sz="4000" b="1" dirty="0">
                <a:latin typeface="Arial" pitchFamily="34" charset="0"/>
              </a:rPr>
              <a:t> </a:t>
            </a:r>
            <a:r>
              <a:rPr lang="en-US" sz="4000" b="1" dirty="0" smtClean="0">
                <a:latin typeface="Arial" pitchFamily="34" charset="0"/>
              </a:rPr>
              <a:t>     </a:t>
            </a:r>
            <a:endParaRPr lang="en-US" sz="4000" b="1" dirty="0">
              <a:latin typeface="Arial" pitchFamily="34" charset="0"/>
            </a:endParaRPr>
          </a:p>
          <a:p>
            <a:pPr eaLnBrk="1" hangingPunct="1"/>
            <a:endParaRPr lang="en-US" sz="4000" b="1" dirty="0">
              <a:solidFill>
                <a:srgbClr val="FF0000"/>
              </a:solidFill>
              <a:latin typeface="Arial" pitchFamily="34" charset="0"/>
            </a:endParaRPr>
          </a:p>
          <a:p>
            <a:pPr eaLnBrk="1" hangingPunct="1"/>
            <a:endParaRPr lang="en-US" sz="3600" b="1" dirty="0">
              <a:solidFill>
                <a:srgbClr val="FF0000"/>
              </a:solidFill>
              <a:latin typeface="Berlin Sans FB" pitchFamily="34" charset="0"/>
            </a:endParaRPr>
          </a:p>
        </p:txBody>
      </p:sp>
      <p:sp>
        <p:nvSpPr>
          <p:cNvPr id="30" name="Rectangle 7"/>
          <p:cNvSpPr>
            <a:spLocks noChangeArrowheads="1"/>
          </p:cNvSpPr>
          <p:nvPr/>
        </p:nvSpPr>
        <p:spPr bwMode="auto">
          <a:xfrm>
            <a:off x="609600" y="2362200"/>
            <a:ext cx="5638800" cy="2225225"/>
          </a:xfrm>
          <a:prstGeom prst="rect">
            <a:avLst/>
          </a:prstGeom>
          <a:noFill/>
          <a:ln w="9525">
            <a:noFill/>
            <a:miter lim="800000"/>
            <a:headEnd/>
            <a:tailEnd/>
          </a:ln>
        </p:spPr>
        <p:txBody>
          <a:bodyPr wrap="square">
            <a:spAutoFit/>
          </a:bodyPr>
          <a:lstStyle/>
          <a:p>
            <a:pPr eaLnBrk="1" hangingPunct="1">
              <a:spcAft>
                <a:spcPct val="15000"/>
              </a:spcAft>
            </a:pPr>
            <a:r>
              <a:rPr lang="en-US" sz="2200" dirty="0" smtClean="0"/>
              <a:t>Evaluation Essentials for Program Managers</a:t>
            </a:r>
          </a:p>
          <a:p>
            <a:pPr eaLnBrk="1" hangingPunct="1">
              <a:spcAft>
                <a:spcPct val="15000"/>
              </a:spcAft>
            </a:pPr>
            <a:endParaRPr lang="en-US" sz="2200" dirty="0" smtClean="0"/>
          </a:p>
          <a:p>
            <a:pPr algn="ctr"/>
            <a:r>
              <a:rPr lang="en-US" sz="2200" b="1" dirty="0" smtClean="0"/>
              <a:t>Session 1: EVALUATION BASICS</a:t>
            </a:r>
            <a:endParaRPr lang="en-US" sz="2200" b="1" dirty="0"/>
          </a:p>
          <a:p>
            <a:endParaRPr lang="en-US" sz="2200" b="1" dirty="0" smtClean="0">
              <a:latin typeface="Arial" pitchFamily="34" charset="0"/>
            </a:endParaRPr>
          </a:p>
          <a:p>
            <a:pPr algn="ctr"/>
            <a:r>
              <a:rPr lang="en-US" sz="2200" b="1" dirty="0" smtClean="0"/>
              <a:t>Anita M. Baker, </a:t>
            </a:r>
            <a:r>
              <a:rPr lang="en-US" sz="2200" b="1" dirty="0" err="1" smtClean="0"/>
              <a:t>Ed.D</a:t>
            </a:r>
            <a:r>
              <a:rPr lang="en-US" sz="2200" b="1" dirty="0" smtClean="0"/>
              <a:t>.</a:t>
            </a:r>
          </a:p>
          <a:p>
            <a:pPr algn="ctr"/>
            <a:r>
              <a:rPr lang="en-US" sz="2200" b="1" i="1" dirty="0" smtClean="0">
                <a:latin typeface="Arial" pitchFamily="34" charset="0"/>
              </a:rPr>
              <a:t>Evaluation Services</a:t>
            </a:r>
            <a:endParaRPr lang="en-US" sz="2200" b="1" i="1" dirty="0">
              <a:latin typeface="Arial" pitchFamily="34" charset="0"/>
            </a:endParaRPr>
          </a:p>
        </p:txBody>
      </p:sp>
      <p:pic>
        <p:nvPicPr>
          <p:cNvPr id="31" name="Picture 2" descr="ablogo"/>
          <p:cNvPicPr>
            <a:picLocks noChangeAspect="1" noChangeArrowheads="1"/>
          </p:cNvPicPr>
          <p:nvPr/>
        </p:nvPicPr>
        <p:blipFill>
          <a:blip r:embed="rId3" cstate="print">
            <a:grayscl/>
            <a:biLevel thresh="50000"/>
          </a:blip>
          <a:srcRect l="5714" t="11450" r="71428" b="-3053"/>
          <a:stretch>
            <a:fillRect/>
          </a:stretch>
        </p:blipFill>
        <p:spPr bwMode="auto">
          <a:xfrm>
            <a:off x="3276600" y="5562600"/>
            <a:ext cx="609600" cy="533400"/>
          </a:xfrm>
          <a:prstGeom prst="rect">
            <a:avLst/>
          </a:prstGeom>
          <a:noFill/>
          <a:ln w="9525">
            <a:noFill/>
            <a:miter lim="800000"/>
            <a:headEnd/>
            <a:tailEnd/>
          </a:ln>
        </p:spPr>
      </p:pic>
      <p:sp>
        <p:nvSpPr>
          <p:cNvPr id="7" name="TextBox 6"/>
          <p:cNvSpPr txBox="1"/>
          <p:nvPr/>
        </p:nvSpPr>
        <p:spPr>
          <a:xfrm>
            <a:off x="5486400" y="5562600"/>
            <a:ext cx="2971800" cy="830997"/>
          </a:xfrm>
          <a:prstGeom prst="rect">
            <a:avLst/>
          </a:prstGeom>
          <a:noFill/>
        </p:spPr>
        <p:txBody>
          <a:bodyPr wrap="square" rtlCol="0">
            <a:spAutoFit/>
          </a:bodyPr>
          <a:lstStyle/>
          <a:p>
            <a:r>
              <a:rPr lang="en-US" sz="1200" dirty="0" smtClean="0"/>
              <a:t>Hartford Foundation for Public Giving, </a:t>
            </a:r>
          </a:p>
          <a:p>
            <a:r>
              <a:rPr lang="en-US" sz="1200" dirty="0" smtClean="0"/>
              <a:t>Nonprofit Support Program: BEC</a:t>
            </a:r>
          </a:p>
          <a:p>
            <a:endParaRPr lang="en-US" sz="1200" dirty="0" smtClean="0"/>
          </a:p>
          <a:p>
            <a:r>
              <a:rPr lang="en-US" sz="1200" dirty="0" smtClean="0"/>
              <a:t>Bruner Foundation</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Reminders</a:t>
            </a:r>
            <a:endParaRPr lang="en-US" dirty="0"/>
          </a:p>
        </p:txBody>
      </p:sp>
      <p:sp>
        <p:nvSpPr>
          <p:cNvPr id="3" name="Content Placeholder 2"/>
          <p:cNvSpPr>
            <a:spLocks noGrp="1"/>
          </p:cNvSpPr>
          <p:nvPr>
            <p:ph sz="quarter" idx="1"/>
          </p:nvPr>
        </p:nvSpPr>
        <p:spPr>
          <a:xfrm>
            <a:off x="457200" y="1600200"/>
            <a:ext cx="8229600" cy="4937760"/>
          </a:xfrm>
        </p:spPr>
        <p:txBody>
          <a:bodyPr>
            <a:normAutofit/>
          </a:bodyPr>
          <a:lstStyle/>
          <a:p>
            <a:pPr marL="858838" lvl="1" indent="-584200">
              <a:buClrTx/>
              <a:buFont typeface="Wingdings 3" pitchFamily="18" charset="2"/>
              <a:buChar char="u"/>
            </a:pPr>
            <a:r>
              <a:rPr lang="en-US" sz="3800" dirty="0" smtClean="0"/>
              <a:t>Many outcomes have more than one indicator</a:t>
            </a:r>
          </a:p>
          <a:p>
            <a:pPr marL="858838" lvl="1" indent="-584200">
              <a:spcBef>
                <a:spcPts val="1800"/>
              </a:spcBef>
              <a:buClrTx/>
              <a:buFont typeface="Wingdings 3" pitchFamily="18" charset="2"/>
              <a:buChar char="u"/>
            </a:pPr>
            <a:r>
              <a:rPr lang="en-US" sz="3800" dirty="0" smtClean="0"/>
              <a:t>Identify the set of indicators that accurately signal achievement of an outcome (</a:t>
            </a:r>
            <a:r>
              <a:rPr lang="en-US" sz="3800" dirty="0" smtClean="0">
                <a:solidFill>
                  <a:srgbClr val="FF0000"/>
                </a:solidFill>
              </a:rPr>
              <a:t>get stakeholder input</a:t>
            </a:r>
            <a:r>
              <a:rPr lang="en-US" sz="3800" dirty="0" smtClean="0"/>
              <a:t>)</a:t>
            </a:r>
          </a:p>
        </p:txBody>
      </p:sp>
      <p:sp>
        <p:nvSpPr>
          <p:cNvPr id="7" name="Slide Number Placeholder 6"/>
          <p:cNvSpPr>
            <a:spLocks noGrp="1"/>
          </p:cNvSpPr>
          <p:nvPr>
            <p:ph type="sldNum" sz="quarter" idx="12"/>
          </p:nvPr>
        </p:nvSpPr>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sz="quarter" idx="1"/>
          </p:nvPr>
        </p:nvSpPr>
        <p:spPr/>
        <p:txBody>
          <a:bodyPr>
            <a:normAutofit lnSpcReduction="10000"/>
          </a:bodyPr>
          <a:lstStyle/>
          <a:p>
            <a:pPr lvl="1">
              <a:buNone/>
            </a:pPr>
            <a:endParaRPr lang="en-US" dirty="0" smtClean="0"/>
          </a:p>
          <a:p>
            <a:pPr lvl="1">
              <a:buNone/>
            </a:pPr>
            <a:r>
              <a:rPr lang="en-US" sz="4000" b="1" dirty="0" smtClean="0"/>
              <a:t>Specify the amount or level of outcome attainment expected, hoped for or required.  </a:t>
            </a:r>
          </a:p>
          <a:p>
            <a:pPr lvl="1">
              <a:buNone/>
            </a:pPr>
            <a:endParaRPr lang="en-US" dirty="0" smtClean="0"/>
          </a:p>
          <a:p>
            <a:pPr marL="273050" lvl="1" indent="-273050">
              <a:buNone/>
            </a:pPr>
            <a:r>
              <a:rPr lang="en-US" sz="3800" dirty="0" smtClean="0"/>
              <a:t> Targets can be set. . . . </a:t>
            </a:r>
          </a:p>
          <a:p>
            <a:pPr lvl="1">
              <a:buClrTx/>
              <a:buSzPct val="75000"/>
              <a:buFont typeface="Wingdings 3" pitchFamily="18" charset="2"/>
              <a:buChar char="u"/>
            </a:pPr>
            <a:r>
              <a:rPr lang="en-US" sz="3000" dirty="0" smtClean="0"/>
              <a:t> Relative to external standards (when available)</a:t>
            </a:r>
          </a:p>
          <a:p>
            <a:pPr lvl="1">
              <a:buClrTx/>
              <a:buSzPct val="75000"/>
              <a:buFont typeface="Wingdings 3" pitchFamily="18" charset="2"/>
              <a:buChar char="u"/>
            </a:pPr>
            <a:r>
              <a:rPr lang="en-US" sz="3000" dirty="0" smtClean="0"/>
              <a:t> Past performance/similar programs</a:t>
            </a:r>
          </a:p>
          <a:p>
            <a:pPr lvl="1">
              <a:buClrTx/>
              <a:buSzPct val="75000"/>
              <a:buFont typeface="Wingdings 3" pitchFamily="18" charset="2"/>
              <a:buChar char="u"/>
            </a:pPr>
            <a:r>
              <a:rPr lang="en-US" sz="3000" dirty="0" smtClean="0"/>
              <a:t> Professional hunches  </a:t>
            </a:r>
          </a:p>
        </p:txBody>
      </p:sp>
      <p:sp>
        <p:nvSpPr>
          <p:cNvPr id="7" name="Slide Number Placeholder 6"/>
          <p:cNvSpPr>
            <a:spLocks noGrp="1"/>
          </p:cNvSpPr>
          <p:nvPr>
            <p:ph type="sldNum" sz="quarter" idx="12"/>
          </p:nvPr>
        </p:nvSpPr>
        <p:spPr/>
        <p:txBody>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Reminders</a:t>
            </a:r>
            <a:endParaRPr lang="en-US" dirty="0"/>
          </a:p>
        </p:txBody>
      </p:sp>
      <p:sp>
        <p:nvSpPr>
          <p:cNvPr id="3" name="Content Placeholder 2"/>
          <p:cNvSpPr>
            <a:spLocks noGrp="1"/>
          </p:cNvSpPr>
          <p:nvPr>
            <p:ph sz="quarter" idx="1"/>
          </p:nvPr>
        </p:nvSpPr>
        <p:spPr/>
        <p:txBody>
          <a:bodyPr>
            <a:normAutofit fontScale="92500"/>
          </a:bodyPr>
          <a:lstStyle/>
          <a:p>
            <a:pPr marL="858838" lvl="1" indent="-584200">
              <a:buClrTx/>
              <a:buFont typeface="Wingdings 3" pitchFamily="18" charset="2"/>
              <a:buChar char="u"/>
            </a:pPr>
            <a:r>
              <a:rPr lang="en-US" sz="3800" dirty="0" smtClean="0"/>
              <a:t>Should be specified in advance.  Requires buy in. </a:t>
            </a:r>
          </a:p>
          <a:p>
            <a:pPr marL="858838" lvl="1" indent="-584200">
              <a:spcBef>
                <a:spcPts val="1800"/>
              </a:spcBef>
              <a:buClrTx/>
              <a:buFont typeface="Wingdings 3" pitchFamily="18" charset="2"/>
              <a:buChar char="u"/>
            </a:pPr>
            <a:r>
              <a:rPr lang="en-US" sz="3800" dirty="0" smtClean="0"/>
              <a:t>Carefully word targets so they are not over or under-ambitious, make sense, and are in sync with time frames.</a:t>
            </a:r>
          </a:p>
          <a:p>
            <a:pPr marL="858838" lvl="1" indent="-584200">
              <a:spcBef>
                <a:spcPts val="1800"/>
              </a:spcBef>
              <a:buClrTx/>
              <a:buFont typeface="Wingdings 3" pitchFamily="18" charset="2"/>
              <a:buChar char="u"/>
            </a:pPr>
            <a:r>
              <a:rPr lang="en-US" sz="3800" dirty="0" smtClean="0"/>
              <a:t>If target indicates change in magnitude – be sure to specify initial levels and what is positive. </a:t>
            </a:r>
          </a:p>
        </p:txBody>
      </p:sp>
      <p:sp>
        <p:nvSpPr>
          <p:cNvPr id="7" name="Slide Number Placeholder 6"/>
          <p:cNvSpPr>
            <a:spLocks noGrp="1"/>
          </p:cNvSpPr>
          <p:nvPr>
            <p:ph type="sldNum" sz="quarter" idx="12"/>
          </p:nvPr>
        </p:nvSpPr>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2122"/>
            <a:ext cx="8077199" cy="840878"/>
          </a:xfrm>
        </p:spPr>
        <p:txBody>
          <a:bodyPr>
            <a:normAutofit/>
          </a:bodyPr>
          <a:lstStyle/>
          <a:p>
            <a:r>
              <a:rPr lang="en-US" dirty="0" smtClean="0"/>
              <a:t>Outcome, Indicator, </a:t>
            </a:r>
            <a:r>
              <a:rPr lang="en-US" dirty="0" smtClean="0">
                <a:solidFill>
                  <a:srgbClr val="FF0000"/>
                </a:solidFill>
              </a:rPr>
              <a:t>Target</a:t>
            </a:r>
            <a:r>
              <a:rPr lang="en-US" dirty="0" smtClean="0"/>
              <a:t> - EXAMPLE</a:t>
            </a:r>
            <a:endParaRPr lang="en-US" dirty="0"/>
          </a:p>
        </p:txBody>
      </p:sp>
      <p:graphicFrame>
        <p:nvGraphicFramePr>
          <p:cNvPr id="4" name="Content Placeholder 3"/>
          <p:cNvGraphicFramePr>
            <a:graphicFrameLocks noGrp="1"/>
          </p:cNvGraphicFramePr>
          <p:nvPr>
            <p:ph sz="quarter" idx="1"/>
          </p:nvPr>
        </p:nvGraphicFramePr>
        <p:xfrm>
          <a:off x="1219200" y="1815101"/>
          <a:ext cx="3733800" cy="4433386"/>
        </p:xfrm>
        <a:graphic>
          <a:graphicData uri="http://schemas.openxmlformats.org/drawingml/2006/table">
            <a:tbl>
              <a:tblPr firstRow="1" bandRow="1">
                <a:tableStyleId>{073A0DAA-6AF3-43AB-8588-CEC1D06C72B9}</a:tableStyleId>
              </a:tblPr>
              <a:tblGrid>
                <a:gridCol w="3733800"/>
              </a:tblGrid>
              <a:tr h="362903">
                <a:tc>
                  <a:txBody>
                    <a:bodyPr/>
                    <a:lstStyle/>
                    <a:p>
                      <a:r>
                        <a:rPr lang="en-US" sz="1800" dirty="0" smtClean="0"/>
                        <a:t>Outcome</a:t>
                      </a:r>
                      <a:endParaRPr lang="en-US" sz="1800" dirty="0"/>
                    </a:p>
                  </a:txBody>
                  <a:tcPr/>
                </a:tc>
              </a:tr>
              <a:tr h="2320290">
                <a:tc>
                  <a:txBody>
                    <a:bodyPr/>
                    <a:lstStyle/>
                    <a:p>
                      <a:endParaRPr lang="en-US" sz="2400" dirty="0" smtClean="0"/>
                    </a:p>
                    <a:p>
                      <a:endParaRPr lang="en-US" sz="2400" dirty="0" smtClean="0"/>
                    </a:p>
                    <a:p>
                      <a:endParaRPr lang="en-US" sz="2400" dirty="0" smtClean="0"/>
                    </a:p>
                    <a:p>
                      <a:r>
                        <a:rPr lang="en-US" sz="2400" dirty="0" smtClean="0"/>
                        <a:t>Participants will be actively</a:t>
                      </a:r>
                      <a:r>
                        <a:rPr lang="en-US" sz="2400" baseline="0" dirty="0" smtClean="0"/>
                        <a:t> involved in afterschool activities</a:t>
                      </a:r>
                      <a:endParaRPr lang="en-US" sz="2400" dirty="0"/>
                    </a:p>
                  </a:txBody>
                  <a:tcPr>
                    <a:noFill/>
                  </a:tcPr>
                </a:tc>
              </a:tr>
              <a:tr h="1747336">
                <a:tc>
                  <a:txBody>
                    <a:bodyPr/>
                    <a:lstStyle/>
                    <a:p>
                      <a:endParaRPr lang="en-US" sz="2400" dirty="0"/>
                    </a:p>
                  </a:txBody>
                  <a:tcPr>
                    <a:solidFill>
                      <a:schemeClr val="bg1"/>
                    </a:solidFill>
                  </a:tcPr>
                </a:tc>
              </a:tr>
            </a:tbl>
          </a:graphicData>
        </a:graphic>
      </p:graphicFrame>
      <p:graphicFrame>
        <p:nvGraphicFramePr>
          <p:cNvPr id="6" name="Content Placeholder 3"/>
          <p:cNvGraphicFramePr>
            <a:graphicFrameLocks/>
          </p:cNvGraphicFramePr>
          <p:nvPr/>
        </p:nvGraphicFramePr>
        <p:xfrm>
          <a:off x="4953000" y="1815101"/>
          <a:ext cx="3886200" cy="1511676"/>
        </p:xfrm>
        <a:graphic>
          <a:graphicData uri="http://schemas.openxmlformats.org/drawingml/2006/table">
            <a:tbl>
              <a:tblPr firstRow="1" bandRow="1">
                <a:tableStyleId>{073A0DAA-6AF3-43AB-8588-CEC1D06C72B9}</a:tableStyleId>
              </a:tblPr>
              <a:tblGrid>
                <a:gridCol w="3886200"/>
              </a:tblGrid>
              <a:tr h="442162">
                <a:tc>
                  <a:txBody>
                    <a:bodyPr/>
                    <a:lstStyle/>
                    <a:p>
                      <a:r>
                        <a:rPr lang="en-US" sz="1800" dirty="0" smtClean="0"/>
                        <a:t>Indicators</a:t>
                      </a:r>
                      <a:endParaRPr lang="en-US" sz="1800" dirty="0"/>
                    </a:p>
                  </a:txBody>
                  <a:tcPr/>
                </a:tc>
              </a:tr>
              <a:tr h="1069514">
                <a:tc>
                  <a:txBody>
                    <a:bodyPr/>
                    <a:lstStyle/>
                    <a:p>
                      <a:r>
                        <a:rPr lang="en-US" sz="2300" dirty="0" smtClean="0">
                          <a:solidFill>
                            <a:srgbClr val="FF0000"/>
                          </a:solidFill>
                        </a:rPr>
                        <a:t>At</a:t>
                      </a:r>
                      <a:r>
                        <a:rPr lang="en-US" sz="2300" baseline="0" dirty="0" smtClean="0">
                          <a:solidFill>
                            <a:srgbClr val="FF0000"/>
                          </a:solidFill>
                        </a:rPr>
                        <a:t> least 500 </a:t>
                      </a:r>
                      <a:r>
                        <a:rPr lang="en-US" sz="2300" baseline="0" dirty="0" smtClean="0"/>
                        <a:t>students will participate each month.</a:t>
                      </a:r>
                      <a:endParaRPr lang="en-US" sz="2300" dirty="0"/>
                    </a:p>
                  </a:txBody>
                  <a:tcPr>
                    <a:solidFill>
                      <a:schemeClr val="bg1">
                        <a:lumMod val="85000"/>
                      </a:schemeClr>
                    </a:solidFill>
                  </a:tcPr>
                </a:tc>
              </a:tr>
            </a:tbl>
          </a:graphicData>
        </a:graphic>
      </p:graphicFrame>
      <p:sp>
        <p:nvSpPr>
          <p:cNvPr id="8" name="TextBox 7"/>
          <p:cNvSpPr txBox="1"/>
          <p:nvPr/>
        </p:nvSpPr>
        <p:spPr>
          <a:xfrm>
            <a:off x="4953000" y="3357563"/>
            <a:ext cx="3886200" cy="830997"/>
          </a:xfrm>
          <a:prstGeom prst="rect">
            <a:avLst/>
          </a:prstGeom>
          <a:noFill/>
        </p:spPr>
        <p:txBody>
          <a:bodyPr wrap="square" rtlCol="0">
            <a:spAutoFit/>
          </a:bodyPr>
          <a:lstStyle/>
          <a:p>
            <a:r>
              <a:rPr lang="en-US" sz="2400" dirty="0" smtClean="0"/>
              <a:t>Students will attend </a:t>
            </a:r>
            <a:r>
              <a:rPr lang="en-US" sz="2400" dirty="0" smtClean="0">
                <a:solidFill>
                  <a:srgbClr val="FF0000"/>
                </a:solidFill>
              </a:rPr>
              <a:t>70% or more </a:t>
            </a:r>
            <a:r>
              <a:rPr lang="en-US" sz="2400" dirty="0" smtClean="0"/>
              <a:t>of all available sessions.</a:t>
            </a:r>
            <a:endParaRPr lang="en-US" sz="2400" dirty="0"/>
          </a:p>
        </p:txBody>
      </p:sp>
      <p:sp>
        <p:nvSpPr>
          <p:cNvPr id="10" name="TextBox 9"/>
          <p:cNvSpPr txBox="1"/>
          <p:nvPr/>
        </p:nvSpPr>
        <p:spPr>
          <a:xfrm>
            <a:off x="5029200" y="4572000"/>
            <a:ext cx="3810000" cy="1200329"/>
          </a:xfrm>
          <a:prstGeom prst="rect">
            <a:avLst/>
          </a:prstGeom>
          <a:solidFill>
            <a:schemeClr val="bg1">
              <a:lumMod val="85000"/>
            </a:schemeClr>
          </a:solidFill>
        </p:spPr>
        <p:txBody>
          <a:bodyPr wrap="square" rtlCol="0">
            <a:spAutoFit/>
          </a:bodyPr>
          <a:lstStyle/>
          <a:p>
            <a:r>
              <a:rPr lang="en-US" sz="2400" dirty="0" smtClean="0">
                <a:solidFill>
                  <a:srgbClr val="FF0000"/>
                </a:solidFill>
              </a:rPr>
              <a:t>At least half of participants</a:t>
            </a:r>
            <a:r>
              <a:rPr lang="en-US" sz="2400" dirty="0" smtClean="0"/>
              <a:t> will participate in </a:t>
            </a:r>
            <a:r>
              <a:rPr lang="en-US" sz="2400" dirty="0" smtClean="0">
                <a:solidFill>
                  <a:srgbClr val="FF0000"/>
                </a:solidFill>
              </a:rPr>
              <a:t>100 or more hours per semester.</a:t>
            </a:r>
            <a:endParaRPr lang="en-US" sz="2400" dirty="0">
              <a:solidFill>
                <a:srgbClr val="FF0000"/>
              </a:solidFill>
            </a:endParaRPr>
          </a:p>
        </p:txBody>
      </p:sp>
      <p:sp>
        <p:nvSpPr>
          <p:cNvPr id="11" name="Slide Number Placeholder 10"/>
          <p:cNvSpPr>
            <a:spLocks noGrp="1"/>
          </p:cNvSpPr>
          <p:nvPr>
            <p:ph type="sldNum" sz="quarter" idx="12"/>
          </p:nvPr>
        </p:nvSpPr>
        <p:spPr/>
        <p:txBody>
          <a:bodyPr/>
          <a:lstStyle/>
          <a:p>
            <a:r>
              <a:rPr lang="en-US" dirty="0" smtClean="0"/>
              <a:t>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2122"/>
            <a:ext cx="8077199" cy="840878"/>
          </a:xfrm>
        </p:spPr>
        <p:txBody>
          <a:bodyPr>
            <a:normAutofit/>
          </a:bodyPr>
          <a:lstStyle/>
          <a:p>
            <a:r>
              <a:rPr lang="en-US" dirty="0" smtClean="0"/>
              <a:t>Outcome, Indicator, </a:t>
            </a:r>
            <a:r>
              <a:rPr lang="en-US" dirty="0" smtClean="0">
                <a:solidFill>
                  <a:srgbClr val="FF0000"/>
                </a:solidFill>
              </a:rPr>
              <a:t>Target</a:t>
            </a:r>
            <a:r>
              <a:rPr lang="en-US" dirty="0" smtClean="0"/>
              <a:t> - EXAMPLE</a:t>
            </a:r>
            <a:endParaRPr lang="en-US" dirty="0"/>
          </a:p>
        </p:txBody>
      </p:sp>
      <p:graphicFrame>
        <p:nvGraphicFramePr>
          <p:cNvPr id="4" name="Content Placeholder 3"/>
          <p:cNvGraphicFramePr>
            <a:graphicFrameLocks noGrp="1"/>
          </p:cNvGraphicFramePr>
          <p:nvPr>
            <p:ph sz="quarter" idx="1"/>
          </p:nvPr>
        </p:nvGraphicFramePr>
        <p:xfrm>
          <a:off x="1219200" y="1815101"/>
          <a:ext cx="3733800" cy="4433386"/>
        </p:xfrm>
        <a:graphic>
          <a:graphicData uri="http://schemas.openxmlformats.org/drawingml/2006/table">
            <a:tbl>
              <a:tblPr firstRow="1" bandRow="1">
                <a:tableStyleId>{073A0DAA-6AF3-43AB-8588-CEC1D06C72B9}</a:tableStyleId>
              </a:tblPr>
              <a:tblGrid>
                <a:gridCol w="3733800"/>
              </a:tblGrid>
              <a:tr h="362903">
                <a:tc>
                  <a:txBody>
                    <a:bodyPr/>
                    <a:lstStyle/>
                    <a:p>
                      <a:r>
                        <a:rPr lang="en-US" sz="1800" dirty="0" smtClean="0"/>
                        <a:t>Outcome</a:t>
                      </a:r>
                      <a:endParaRPr lang="en-US" sz="1800" dirty="0"/>
                    </a:p>
                  </a:txBody>
                  <a:tcPr/>
                </a:tc>
              </a:tr>
              <a:tr h="2320290">
                <a:tc>
                  <a:txBody>
                    <a:bodyPr/>
                    <a:lstStyle/>
                    <a:p>
                      <a:endParaRPr lang="en-US" sz="2400" dirty="0" smtClean="0"/>
                    </a:p>
                    <a:p>
                      <a:endParaRPr lang="en-US" sz="2400" dirty="0" smtClean="0"/>
                    </a:p>
                    <a:p>
                      <a:endParaRPr lang="en-US" sz="2400" dirty="0" smtClean="0"/>
                    </a:p>
                    <a:p>
                      <a:r>
                        <a:rPr lang="en-US" sz="2400" dirty="0" smtClean="0"/>
                        <a:t>Participants will learn important skills</a:t>
                      </a:r>
                      <a:endParaRPr lang="en-US" sz="2400" dirty="0"/>
                    </a:p>
                  </a:txBody>
                  <a:tcPr>
                    <a:noFill/>
                  </a:tcPr>
                </a:tc>
              </a:tr>
              <a:tr h="1747336">
                <a:tc>
                  <a:txBody>
                    <a:bodyPr/>
                    <a:lstStyle/>
                    <a:p>
                      <a:endParaRPr lang="en-US" sz="2400" dirty="0"/>
                    </a:p>
                  </a:txBody>
                  <a:tcPr>
                    <a:solidFill>
                      <a:schemeClr val="bg1"/>
                    </a:solidFill>
                  </a:tcPr>
                </a:tc>
              </a:tr>
            </a:tbl>
          </a:graphicData>
        </a:graphic>
      </p:graphicFrame>
      <p:graphicFrame>
        <p:nvGraphicFramePr>
          <p:cNvPr id="6" name="Content Placeholder 3"/>
          <p:cNvGraphicFramePr>
            <a:graphicFrameLocks/>
          </p:cNvGraphicFramePr>
          <p:nvPr/>
        </p:nvGraphicFramePr>
        <p:xfrm>
          <a:off x="4953000" y="1815101"/>
          <a:ext cx="3886200" cy="1585162"/>
        </p:xfrm>
        <a:graphic>
          <a:graphicData uri="http://schemas.openxmlformats.org/drawingml/2006/table">
            <a:tbl>
              <a:tblPr firstRow="1" bandRow="1">
                <a:tableStyleId>{073A0DAA-6AF3-43AB-8588-CEC1D06C72B9}</a:tableStyleId>
              </a:tblPr>
              <a:tblGrid>
                <a:gridCol w="3886200"/>
              </a:tblGrid>
              <a:tr h="442162">
                <a:tc>
                  <a:txBody>
                    <a:bodyPr/>
                    <a:lstStyle/>
                    <a:p>
                      <a:r>
                        <a:rPr lang="en-US" sz="1800" dirty="0" smtClean="0"/>
                        <a:t>Indicators</a:t>
                      </a:r>
                      <a:endParaRPr lang="en-US" sz="1800" dirty="0"/>
                    </a:p>
                  </a:txBody>
                  <a:tcPr/>
                </a:tc>
              </a:tr>
              <a:tr h="1069514">
                <a:tc>
                  <a:txBody>
                    <a:bodyPr/>
                    <a:lstStyle/>
                    <a:p>
                      <a:r>
                        <a:rPr lang="en-US" sz="2300" dirty="0" smtClean="0">
                          <a:solidFill>
                            <a:srgbClr val="FF0000"/>
                          </a:solidFill>
                        </a:rPr>
                        <a:t>75% of campers’ parents </a:t>
                      </a:r>
                      <a:r>
                        <a:rPr lang="en-US" sz="2300" dirty="0" smtClean="0">
                          <a:solidFill>
                            <a:schemeClr val="tx1"/>
                          </a:solidFill>
                        </a:rPr>
                        <a:t>will report their</a:t>
                      </a:r>
                      <a:r>
                        <a:rPr lang="en-US" sz="2300" baseline="0" dirty="0" smtClean="0">
                          <a:solidFill>
                            <a:schemeClr val="tx1"/>
                          </a:solidFill>
                        </a:rPr>
                        <a:t> child learned something new at camp.</a:t>
                      </a:r>
                      <a:endParaRPr lang="en-US" sz="2300" dirty="0">
                        <a:solidFill>
                          <a:schemeClr val="tx1"/>
                        </a:solidFill>
                      </a:endParaRPr>
                    </a:p>
                  </a:txBody>
                  <a:tcPr>
                    <a:solidFill>
                      <a:schemeClr val="bg1">
                        <a:lumMod val="85000"/>
                      </a:schemeClr>
                    </a:solidFill>
                  </a:tcPr>
                </a:tc>
              </a:tr>
            </a:tbl>
          </a:graphicData>
        </a:graphic>
      </p:graphicFrame>
      <p:sp>
        <p:nvSpPr>
          <p:cNvPr id="8" name="TextBox 7"/>
          <p:cNvSpPr txBox="1"/>
          <p:nvPr/>
        </p:nvSpPr>
        <p:spPr>
          <a:xfrm>
            <a:off x="4876800" y="3505200"/>
            <a:ext cx="3962400" cy="1569660"/>
          </a:xfrm>
          <a:prstGeom prst="rect">
            <a:avLst/>
          </a:prstGeom>
          <a:noFill/>
          <a:ln>
            <a:solidFill>
              <a:schemeClr val="tx1"/>
            </a:solidFill>
          </a:ln>
        </p:spPr>
        <p:txBody>
          <a:bodyPr wrap="square" rtlCol="0">
            <a:spAutoFit/>
          </a:bodyPr>
          <a:lstStyle/>
          <a:p>
            <a:r>
              <a:rPr lang="en-US" sz="2400" dirty="0" smtClean="0">
                <a:solidFill>
                  <a:schemeClr val="accent3"/>
                </a:solidFill>
              </a:rPr>
              <a:t>Two-thirds of campers enrolled in swimming </a:t>
            </a:r>
            <a:r>
              <a:rPr lang="en-US" sz="2400" dirty="0" smtClean="0"/>
              <a:t>will demonstrate </a:t>
            </a:r>
            <a:r>
              <a:rPr lang="en-US" sz="2400" dirty="0" smtClean="0">
                <a:solidFill>
                  <a:schemeClr val="accent3"/>
                </a:solidFill>
              </a:rPr>
              <a:t>competency in 3 basic </a:t>
            </a:r>
            <a:r>
              <a:rPr lang="en-US" sz="2400" dirty="0" smtClean="0"/>
              <a:t>strokes. </a:t>
            </a:r>
            <a:endParaRPr lang="en-US" sz="2400" dirty="0"/>
          </a:p>
        </p:txBody>
      </p:sp>
      <p:sp>
        <p:nvSpPr>
          <p:cNvPr id="10" name="TextBox 9"/>
          <p:cNvSpPr txBox="1"/>
          <p:nvPr/>
        </p:nvSpPr>
        <p:spPr>
          <a:xfrm>
            <a:off x="4876800" y="5105400"/>
            <a:ext cx="3962400" cy="1200329"/>
          </a:xfrm>
          <a:prstGeom prst="rect">
            <a:avLst/>
          </a:prstGeom>
          <a:solidFill>
            <a:schemeClr val="bg1">
              <a:lumMod val="85000"/>
            </a:schemeClr>
          </a:solidFill>
          <a:ln>
            <a:solidFill>
              <a:schemeClr val="tx1"/>
            </a:solidFill>
          </a:ln>
        </p:spPr>
        <p:txBody>
          <a:bodyPr wrap="square" rtlCol="0">
            <a:spAutoFit/>
          </a:bodyPr>
          <a:lstStyle/>
          <a:p>
            <a:r>
              <a:rPr lang="en-US" sz="2400" dirty="0" smtClean="0">
                <a:solidFill>
                  <a:srgbClr val="FF0000"/>
                </a:solidFill>
              </a:rPr>
              <a:t>Most campers (85%)</a:t>
            </a:r>
            <a:r>
              <a:rPr lang="en-US" sz="2400" dirty="0" smtClean="0"/>
              <a:t> will demonstrate mastery of all performance dance moves.</a:t>
            </a:r>
            <a:endParaRPr lang="en-US" sz="2400" dirty="0">
              <a:solidFill>
                <a:srgbClr val="FF0000"/>
              </a:solidFill>
            </a:endParaRPr>
          </a:p>
        </p:txBody>
      </p:sp>
      <p:sp>
        <p:nvSpPr>
          <p:cNvPr id="11" name="Slide Number Placeholder 10"/>
          <p:cNvSpPr>
            <a:spLocks noGrp="1"/>
          </p:cNvSpPr>
          <p:nvPr>
            <p:ph type="sldNum" sz="quarter" idx="12"/>
          </p:nvPr>
        </p:nvSpPr>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indicator, </a:t>
            </a:r>
            <a:r>
              <a:rPr lang="en-US" dirty="0" smtClean="0">
                <a:solidFill>
                  <a:srgbClr val="FF0000"/>
                </a:solidFill>
              </a:rPr>
              <a:t>target</a:t>
            </a:r>
            <a:r>
              <a:rPr lang="en-US" dirty="0" smtClean="0"/>
              <a:t> - EXAMPLE</a:t>
            </a:r>
            <a:endParaRPr lang="en-US" dirty="0"/>
          </a:p>
        </p:txBody>
      </p:sp>
      <p:graphicFrame>
        <p:nvGraphicFramePr>
          <p:cNvPr id="4" name="Content Placeholder 3"/>
          <p:cNvGraphicFramePr>
            <a:graphicFrameLocks noGrp="1"/>
          </p:cNvGraphicFramePr>
          <p:nvPr>
            <p:ph sz="quarter" idx="1"/>
          </p:nvPr>
        </p:nvGraphicFramePr>
        <p:xfrm>
          <a:off x="457200" y="1219200"/>
          <a:ext cx="8229600" cy="5029200"/>
        </p:xfrm>
        <a:graphic>
          <a:graphicData uri="http://schemas.openxmlformats.org/drawingml/2006/table">
            <a:tbl>
              <a:tblPr firstRow="1" bandRow="1">
                <a:tableStyleId>{073A0DAA-6AF3-43AB-8588-CEC1D06C72B9}</a:tableStyleId>
              </a:tblPr>
              <a:tblGrid>
                <a:gridCol w="4114800"/>
                <a:gridCol w="4114800"/>
              </a:tblGrid>
              <a:tr h="920129">
                <a:tc>
                  <a:txBody>
                    <a:bodyPr/>
                    <a:lstStyle/>
                    <a:p>
                      <a:r>
                        <a:rPr lang="en-US" dirty="0" smtClean="0"/>
                        <a:t>Outcome</a:t>
                      </a:r>
                      <a:endParaRPr lang="en-US" dirty="0"/>
                    </a:p>
                  </a:txBody>
                  <a:tcPr/>
                </a:tc>
                <a:tc>
                  <a:txBody>
                    <a:bodyPr/>
                    <a:lstStyle/>
                    <a:p>
                      <a:r>
                        <a:rPr lang="en-US" dirty="0" smtClean="0"/>
                        <a:t>Indicators</a:t>
                      </a:r>
                      <a:endParaRPr lang="en-US" dirty="0"/>
                    </a:p>
                  </a:txBody>
                  <a:tcPr/>
                </a:tc>
              </a:tr>
              <a:tr h="920129">
                <a:tc rowSpan="2">
                  <a:txBody>
                    <a:bodyPr/>
                    <a:lstStyle/>
                    <a:p>
                      <a:r>
                        <a:rPr lang="en-US" sz="2400" dirty="0" smtClean="0">
                          <a:solidFill>
                            <a:srgbClr val="FF0000"/>
                          </a:solidFill>
                        </a:rPr>
                        <a:t>65%</a:t>
                      </a:r>
                      <a:r>
                        <a:rPr lang="en-US" sz="2400" dirty="0" smtClean="0"/>
                        <a:t> of clients show slowed or prevented disease progression at 6 and 12 months</a:t>
                      </a:r>
                      <a:endParaRPr lang="en-US" sz="2400" dirty="0"/>
                    </a:p>
                  </a:txBody>
                  <a:tcPr/>
                </a:tc>
                <a:tc>
                  <a:txBody>
                    <a:bodyPr/>
                    <a:lstStyle/>
                    <a:p>
                      <a:r>
                        <a:rPr lang="en-US" sz="2400" dirty="0" smtClean="0"/>
                        <a:t>Sustained</a:t>
                      </a:r>
                      <a:r>
                        <a:rPr lang="en-US" sz="2400" baseline="0" dirty="0" smtClean="0"/>
                        <a:t> CD4 counts within 50 cells</a:t>
                      </a:r>
                      <a:endParaRPr lang="en-US" sz="2400" dirty="0"/>
                    </a:p>
                  </a:txBody>
                  <a:tcPr/>
                </a:tc>
              </a:tr>
              <a:tr h="920129">
                <a:tc vMerge="1">
                  <a:txBody>
                    <a:bodyPr/>
                    <a:lstStyle/>
                    <a:p>
                      <a:endParaRPr lang="en-US" dirty="0"/>
                    </a:p>
                  </a:txBody>
                  <a:tcPr/>
                </a:tc>
                <a:tc>
                  <a:txBody>
                    <a:bodyPr/>
                    <a:lstStyle/>
                    <a:p>
                      <a:r>
                        <a:rPr lang="en-US" sz="2400" dirty="0" smtClean="0"/>
                        <a:t>Viral loads &lt;5000 </a:t>
                      </a:r>
                      <a:endParaRPr lang="en-US" sz="2400" dirty="0"/>
                    </a:p>
                  </a:txBody>
                  <a:tcPr/>
                </a:tc>
              </a:tr>
              <a:tr h="2268813">
                <a:tc>
                  <a:txBody>
                    <a:bodyPr/>
                    <a:lstStyle/>
                    <a:p>
                      <a:r>
                        <a:rPr lang="en-US" sz="2400" dirty="0" smtClean="0">
                          <a:solidFill>
                            <a:srgbClr val="FF0000"/>
                          </a:solidFill>
                        </a:rPr>
                        <a:t>50% </a:t>
                      </a:r>
                      <a:r>
                        <a:rPr lang="en-US" sz="2400" dirty="0" smtClean="0"/>
                        <a:t>of clients with</a:t>
                      </a:r>
                      <a:r>
                        <a:rPr lang="en-US" sz="2400" baseline="0" dirty="0" smtClean="0"/>
                        <a:t> MH issues show improvement at 3 months, by 6 months or at program end.</a:t>
                      </a:r>
                      <a:endParaRPr lang="en-US" sz="2400" dirty="0"/>
                    </a:p>
                  </a:txBody>
                  <a:tcPr>
                    <a:solidFill>
                      <a:schemeClr val="bg1"/>
                    </a:solidFill>
                  </a:tcPr>
                </a:tc>
                <a:tc>
                  <a:txBody>
                    <a:bodyPr/>
                    <a:lstStyle/>
                    <a:p>
                      <a:r>
                        <a:rPr lang="en-US" sz="2400" dirty="0" smtClean="0"/>
                        <a:t>Maintaining</a:t>
                      </a:r>
                      <a:r>
                        <a:rPr lang="en-US" sz="2400" baseline="0" dirty="0" smtClean="0"/>
                        <a:t> or decreasing mental health distress symptoms from baseline to follow-up using SDS</a:t>
                      </a:r>
                      <a:endParaRPr lang="en-US" sz="2400" dirty="0"/>
                    </a:p>
                  </a:txBody>
                  <a:tcPr>
                    <a:solidFill>
                      <a:schemeClr val="bg1"/>
                    </a:solidFill>
                  </a:tcPr>
                </a:tc>
              </a:tr>
            </a:tbl>
          </a:graphicData>
        </a:graphic>
      </p:graphicFrame>
      <p:sp>
        <p:nvSpPr>
          <p:cNvPr id="5" name="Slide Number Placeholder 10"/>
          <p:cNvSpPr>
            <a:spLocks noGrp="1"/>
          </p:cNvSpPr>
          <p:nvPr>
            <p:ph type="sldNum" sz="quarter" idx="12"/>
          </p:nvPr>
        </p:nvSpPr>
        <p:spPr>
          <a:xfrm>
            <a:off x="612648" y="6356350"/>
            <a:ext cx="1981200" cy="365760"/>
          </a:xfrm>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6"/>
          <p:cNvSpPr>
            <a:spLocks noGrp="1"/>
          </p:cNvSpPr>
          <p:nvPr>
            <p:ph type="sldNum" sz="quarter" idx="12"/>
          </p:nvPr>
        </p:nvSpPr>
        <p:spPr/>
        <p:txBody>
          <a:bodyPr/>
          <a:lstStyle/>
          <a:p>
            <a:r>
              <a:rPr lang="en-US" dirty="0" smtClean="0"/>
              <a:t>9</a:t>
            </a:r>
            <a:endParaRPr lang="en-US" dirty="0"/>
          </a:p>
        </p:txBody>
      </p:sp>
      <p:sp>
        <p:nvSpPr>
          <p:cNvPr id="153602" name="Rectangle 2"/>
          <p:cNvSpPr>
            <a:spLocks noGrp="1" noChangeArrowheads="1"/>
          </p:cNvSpPr>
          <p:nvPr>
            <p:ph type="title"/>
          </p:nvPr>
        </p:nvSpPr>
        <p:spPr>
          <a:xfrm>
            <a:off x="1066800" y="0"/>
            <a:ext cx="7313612" cy="1143000"/>
          </a:xfrm>
        </p:spPr>
        <p:txBody>
          <a:bodyPr>
            <a:normAutofit fontScale="90000"/>
          </a:bodyPr>
          <a:lstStyle/>
          <a:p>
            <a:r>
              <a:rPr lang="en-US" sz="3600" b="1" dirty="0" smtClean="0">
                <a:solidFill>
                  <a:srgbClr val="E82C08"/>
                </a:solidFill>
              </a:rPr>
              <a:t>Indicator Examples </a:t>
            </a:r>
            <a:br>
              <a:rPr lang="en-US" sz="3600" b="1" dirty="0" smtClean="0">
                <a:solidFill>
                  <a:srgbClr val="E82C08"/>
                </a:solidFill>
              </a:rPr>
            </a:br>
            <a:r>
              <a:rPr lang="en-US" sz="3600" b="1" dirty="0" smtClean="0">
                <a:solidFill>
                  <a:srgbClr val="E82C08"/>
                </a:solidFill>
              </a:rPr>
              <a:t>                  with Time References</a:t>
            </a:r>
            <a:endParaRPr lang="en-US" sz="3600" b="1" dirty="0"/>
          </a:p>
        </p:txBody>
      </p:sp>
      <p:graphicFrame>
        <p:nvGraphicFramePr>
          <p:cNvPr id="153621" name="Group 21"/>
          <p:cNvGraphicFramePr>
            <a:graphicFrameLocks noGrp="1"/>
          </p:cNvGraphicFramePr>
          <p:nvPr>
            <p:ph sz="half" idx="2"/>
          </p:nvPr>
        </p:nvGraphicFramePr>
        <p:xfrm>
          <a:off x="990600" y="1643062"/>
          <a:ext cx="7696200" cy="4067986"/>
        </p:xfrm>
        <a:graphic>
          <a:graphicData uri="http://schemas.openxmlformats.org/drawingml/2006/table">
            <a:tbl>
              <a:tblPr/>
              <a:tblGrid>
                <a:gridCol w="3505200"/>
                <a:gridCol w="4191000"/>
              </a:tblGrid>
              <a:tr h="458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Trebuchet MS" pitchFamily="34" charset="0"/>
                        </a:rPr>
                        <a:t>Outcomes</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Trebuchet MS" pitchFamily="34" charset="0"/>
                        </a:rPr>
                        <a:t>Indicators</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7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rebuchet MS" pitchFamily="34" charset="0"/>
                        </a:rPr>
                        <a:t>Initial:</a:t>
                      </a:r>
                      <a:r>
                        <a:rPr kumimoji="0" lang="en-US" sz="1700" b="0" i="0" u="none" strike="noStrike" cap="none" normalizeH="0" baseline="0" dirty="0">
                          <a:ln>
                            <a:noFill/>
                          </a:ln>
                          <a:solidFill>
                            <a:schemeClr val="tx1"/>
                          </a:solidFill>
                          <a:effectLst/>
                          <a:latin typeface="Trebuchet MS" pitchFamily="34" charset="0"/>
                        </a:rPr>
                        <a:t>  Teens are knowledgeable of prenatal nutrition and health guidelines</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rebuchet MS" pitchFamily="34" charset="0"/>
                        </a:rPr>
                        <a:t>Program participants are able to identify food items that are good sources of major dietary requirements</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345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rebuchet MS" pitchFamily="34" charset="0"/>
                        </a:rPr>
                        <a:t>Intermediate</a:t>
                      </a:r>
                      <a:r>
                        <a:rPr kumimoji="0" lang="en-US" sz="1700" b="0" i="0" u="none" strike="noStrike" cap="none" normalizeH="0" baseline="0" dirty="0">
                          <a:ln>
                            <a:noFill/>
                          </a:ln>
                          <a:solidFill>
                            <a:schemeClr val="tx1"/>
                          </a:solidFill>
                          <a:effectLst/>
                          <a:latin typeface="Trebuchet MS" pitchFamily="34" charset="0"/>
                        </a:rPr>
                        <a:t>: Teens follow proper nutrition and health guidelines</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rebuchet MS" pitchFamily="34" charset="0"/>
                        </a:rPr>
                        <a:t>Participants are within proper ranges for prenatal weight gain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rebuchet MS" pitchFamily="34" charset="0"/>
                        </a:rPr>
                        <a:t>Participants abstain from smoking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rebuchet MS" pitchFamily="34" charset="0"/>
                        </a:rPr>
                        <a:t>Participants take </a:t>
                      </a:r>
                      <a:r>
                        <a:rPr kumimoji="0" lang="en-US" sz="1700" b="0" i="0" u="none" strike="noStrike" cap="none" normalizeH="0" baseline="0" dirty="0" smtClean="0">
                          <a:ln>
                            <a:noFill/>
                          </a:ln>
                          <a:solidFill>
                            <a:schemeClr val="tx1"/>
                          </a:solidFill>
                          <a:effectLst/>
                          <a:latin typeface="Trebuchet MS" pitchFamily="34" charset="0"/>
                        </a:rPr>
                        <a:t>prenatal </a:t>
                      </a:r>
                      <a:r>
                        <a:rPr kumimoji="0" lang="en-US" sz="1700" b="0" i="0" u="none" strike="noStrike" cap="none" normalizeH="0" baseline="0" dirty="0">
                          <a:ln>
                            <a:noFill/>
                          </a:ln>
                          <a:solidFill>
                            <a:schemeClr val="tx1"/>
                          </a:solidFill>
                          <a:effectLst/>
                          <a:latin typeface="Trebuchet MS" pitchFamily="34" charset="0"/>
                        </a:rPr>
                        <a:t>vitamins</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5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rebuchet MS" pitchFamily="34" charset="0"/>
                        </a:rPr>
                        <a:t>Longer Term</a:t>
                      </a:r>
                      <a:r>
                        <a:rPr kumimoji="0" lang="en-US" sz="1700" b="0" i="0" u="none" strike="noStrike" cap="none" normalizeH="0" baseline="0" dirty="0" smtClean="0">
                          <a:ln>
                            <a:noFill/>
                          </a:ln>
                          <a:solidFill>
                            <a:schemeClr val="tx1"/>
                          </a:solidFill>
                          <a:effectLst/>
                          <a:latin typeface="Trebuchet MS" pitchFamily="34" charset="0"/>
                        </a:rPr>
                        <a:t>:  </a:t>
                      </a:r>
                      <a:r>
                        <a:rPr kumimoji="0" lang="en-US" sz="1700" b="0" i="0" u="none" strike="noStrike" cap="none" normalizeH="0" baseline="0" dirty="0">
                          <a:ln>
                            <a:noFill/>
                          </a:ln>
                          <a:solidFill>
                            <a:schemeClr val="tx1"/>
                          </a:solidFill>
                          <a:effectLst/>
                          <a:latin typeface="Trebuchet MS" pitchFamily="34" charset="0"/>
                        </a:rPr>
                        <a:t>Teens deliver healthy babies</a:t>
                      </a:r>
                    </a:p>
                  </a:txBody>
                  <a:tcPr marT="42863" marB="4286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rebuchet MS" pitchFamily="34" charset="0"/>
                        </a:rPr>
                        <a:t>Newborns weigh at least 5.5 pounds and score 7 or above on the APGAR scale.</a:t>
                      </a:r>
                    </a:p>
                  </a:txBody>
                  <a:tcPr marT="42863" marB="4286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2" cstate="print"/>
          <a:srcRect/>
          <a:stretch>
            <a:fillRect/>
          </a:stretch>
        </p:blipFill>
        <p:spPr bwMode="auto">
          <a:xfrm>
            <a:off x="685800" y="228600"/>
            <a:ext cx="6781800" cy="6477000"/>
          </a:xfrm>
          <a:prstGeom prst="rect">
            <a:avLst/>
          </a:prstGeom>
          <a:noFill/>
        </p:spPr>
      </p:pic>
      <p:sp>
        <p:nvSpPr>
          <p:cNvPr id="3" name="TextBox 2"/>
          <p:cNvSpPr txBox="1"/>
          <p:nvPr/>
        </p:nvSpPr>
        <p:spPr>
          <a:xfrm>
            <a:off x="685800" y="5638800"/>
            <a:ext cx="2209800" cy="461665"/>
          </a:xfrm>
          <a:prstGeom prst="rect">
            <a:avLst/>
          </a:prstGeom>
          <a:noFill/>
        </p:spPr>
        <p:txBody>
          <a:bodyPr wrap="square" rtlCol="0">
            <a:spAutoFit/>
          </a:bodyPr>
          <a:lstStyle/>
          <a:p>
            <a:r>
              <a:rPr lang="en-US" sz="1200" dirty="0" smtClean="0"/>
              <a:t>Outcomes, indicators and targets activity </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do you know when your programs really work?   . . . .  EVALUATION </a:t>
            </a:r>
            <a:r>
              <a:rPr lang="en-US" dirty="0" smtClean="0"/>
              <a:t>	</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tx2"/>
                </a:solidFill>
              </a:rPr>
              <a:t>Program Evaluation</a:t>
            </a:r>
            <a:r>
              <a:rPr lang="en-US" dirty="0" smtClean="0"/>
              <a:t>		</a:t>
            </a:r>
            <a:endParaRPr lang="en-US" dirty="0"/>
          </a:p>
        </p:txBody>
      </p:sp>
      <p:sp>
        <p:nvSpPr>
          <p:cNvPr id="5" name="Content Placeholder 4"/>
          <p:cNvSpPr>
            <a:spLocks noGrp="1"/>
          </p:cNvSpPr>
          <p:nvPr>
            <p:ph sz="quarter" idx="2"/>
          </p:nvPr>
        </p:nvSpPr>
        <p:spPr>
          <a:xfrm>
            <a:off x="457200" y="2133600"/>
            <a:ext cx="7924800" cy="2667000"/>
          </a:xfrm>
        </p:spPr>
        <p:txBody>
          <a:bodyPr>
            <a:normAutofit/>
          </a:bodyPr>
          <a:lstStyle/>
          <a:p>
            <a:pPr>
              <a:buNone/>
            </a:pPr>
            <a:r>
              <a:rPr lang="en-US" sz="3200" dirty="0" smtClean="0"/>
              <a:t>   Thoughtful, systematic collection and analysis of information about activities, characteristics, and outcomes of programs, for use by specific people, to reduce uncertainties, inform decisions.</a:t>
            </a:r>
          </a:p>
          <a:p>
            <a:endParaRPr lang="en-US" dirty="0"/>
          </a:p>
        </p:txBody>
      </p:sp>
      <p:sp>
        <p:nvSpPr>
          <p:cNvPr id="9" name="Slide Number Placeholder 8"/>
          <p:cNvSpPr>
            <a:spLocks noGrp="1"/>
          </p:cNvSpPr>
          <p:nvPr>
            <p:ph type="sldNum" sz="quarter" idx="12"/>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do you know when your programs really work?   . . . .  EVALUATION </a:t>
            </a:r>
            <a:r>
              <a:rPr lang="en-US" dirty="0" smtClean="0"/>
              <a:t>	</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tx2"/>
                </a:solidFill>
              </a:rPr>
              <a:t>Program Evaluation</a:t>
            </a:r>
            <a:r>
              <a:rPr lang="en-US" dirty="0" smtClean="0"/>
              <a:t>		</a:t>
            </a:r>
            <a:endParaRPr lang="en-US" dirty="0"/>
          </a:p>
        </p:txBody>
      </p:sp>
      <p:sp>
        <p:nvSpPr>
          <p:cNvPr id="5" name="Content Placeholder 4"/>
          <p:cNvSpPr>
            <a:spLocks noGrp="1"/>
          </p:cNvSpPr>
          <p:nvPr>
            <p:ph sz="quarter" idx="2"/>
          </p:nvPr>
        </p:nvSpPr>
        <p:spPr>
          <a:xfrm>
            <a:off x="457200" y="2133600"/>
            <a:ext cx="7924800" cy="2667000"/>
          </a:xfrm>
        </p:spPr>
        <p:txBody>
          <a:bodyPr>
            <a:normAutofit/>
          </a:bodyPr>
          <a:lstStyle/>
          <a:p>
            <a:pPr>
              <a:buNone/>
            </a:pPr>
            <a:r>
              <a:rPr lang="en-US" sz="3200" dirty="0" smtClean="0"/>
              <a:t>   </a:t>
            </a:r>
            <a:r>
              <a:rPr lang="en-US" sz="3200" b="1" dirty="0" smtClean="0"/>
              <a:t>Thoughtful, systematic collection and analysis of information</a:t>
            </a:r>
          </a:p>
          <a:p>
            <a:endParaRPr lang="en-US" dirty="0"/>
          </a:p>
        </p:txBody>
      </p:sp>
      <p:sp>
        <p:nvSpPr>
          <p:cNvPr id="9" name="Slide Number Placeholder 8"/>
          <p:cNvSpPr>
            <a:spLocks noGrp="1"/>
          </p:cNvSpPr>
          <p:nvPr>
            <p:ph type="sldNum" sz="quarter" idx="12"/>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body" idx="1"/>
          </p:nvPr>
        </p:nvSpPr>
        <p:spPr>
          <a:xfrm>
            <a:off x="457200" y="642937"/>
            <a:ext cx="8077200" cy="5377161"/>
          </a:xfrm>
        </p:spPr>
        <p:txBody>
          <a:bodyPr/>
          <a:lstStyle/>
          <a:p>
            <a:pPr marL="635000" indent="-520700" algn="ctr">
              <a:buFontTx/>
              <a:buNone/>
            </a:pPr>
            <a:r>
              <a:rPr lang="en-US" sz="2800" i="1" dirty="0"/>
              <a:t>These materials are for the benefit of any 501c3 organization. They MAY be used in whole or  in part provided that credit is given to the Bruner Foundation.  </a:t>
            </a:r>
          </a:p>
          <a:p>
            <a:pPr marL="635000" indent="-520700" algn="ctr">
              <a:buFontTx/>
              <a:buNone/>
            </a:pPr>
            <a:endParaRPr lang="en-US" sz="2800" i="1" dirty="0"/>
          </a:p>
          <a:p>
            <a:pPr marL="635000" indent="-520700" algn="ctr">
              <a:buFontTx/>
              <a:buNone/>
            </a:pPr>
            <a:r>
              <a:rPr lang="en-US" sz="2800" i="1" dirty="0"/>
              <a:t>They may NOT be sold or redistributed in whole or part for a profit.</a:t>
            </a:r>
            <a:endParaRPr lang="en-US" sz="2800" b="1" dirty="0"/>
          </a:p>
          <a:p>
            <a:pPr marL="635000" indent="-520700" algn="ctr">
              <a:buFontTx/>
              <a:buNone/>
            </a:pPr>
            <a:endParaRPr lang="en-US" sz="2800" b="1" dirty="0"/>
          </a:p>
          <a:p>
            <a:pPr marL="635000" indent="-520700" algn="ctr">
              <a:buFontTx/>
              <a:buNone/>
            </a:pPr>
            <a:r>
              <a:rPr lang="en-US" sz="2800" b="1" dirty="0"/>
              <a:t>Copyright © by the Bruner Foundation </a:t>
            </a:r>
            <a:r>
              <a:rPr lang="en-US" sz="2800" b="1" dirty="0" smtClean="0"/>
              <a:t>2012</a:t>
            </a:r>
            <a:endParaRPr lang="en-US" sz="2800" dirty="0"/>
          </a:p>
          <a:p>
            <a:pPr marL="635000" indent="-520700">
              <a:buClr>
                <a:srgbClr val="FF0000"/>
              </a:buClr>
              <a:buFontTx/>
              <a:buNone/>
            </a:pPr>
            <a:endParaRPr lang="en-US" sz="2000" dirty="0"/>
          </a:p>
          <a:p>
            <a:pPr marL="635000" indent="-520700">
              <a:buClr>
                <a:srgbClr val="FF0000"/>
              </a:buClr>
              <a:buFontTx/>
              <a:buNone/>
            </a:pPr>
            <a:r>
              <a:rPr lang="en-US" sz="2000" dirty="0"/>
              <a:t>* </a:t>
            </a:r>
            <a:r>
              <a:rPr lang="en-US" sz="2000" i="1" dirty="0"/>
              <a:t>Please </a:t>
            </a:r>
            <a:r>
              <a:rPr lang="en-US" sz="2000" i="1" dirty="0" smtClean="0"/>
              <a:t>see supplementary materials for a sample agenda, activities and handouts</a:t>
            </a:r>
            <a:endParaRPr lang="en-US" sz="2000" i="1" dirty="0"/>
          </a:p>
        </p:txBody>
      </p:sp>
      <p:sp>
        <p:nvSpPr>
          <p:cNvPr id="4" name="Text Box 6"/>
          <p:cNvSpPr txBox="1">
            <a:spLocks noChangeArrowheads="1"/>
          </p:cNvSpPr>
          <p:nvPr/>
        </p:nvSpPr>
        <p:spPr bwMode="auto">
          <a:xfrm>
            <a:off x="4267200" y="6096000"/>
            <a:ext cx="1905000" cy="430887"/>
          </a:xfrm>
          <a:prstGeom prst="rect">
            <a:avLst/>
          </a:prstGeom>
          <a:noFill/>
          <a:ln w="9525">
            <a:noFill/>
            <a:miter lim="800000"/>
            <a:headEnd/>
            <a:tailEnd/>
          </a:ln>
          <a:effectLst/>
        </p:spPr>
        <p:txBody>
          <a:bodyPr wrap="square">
            <a:spAutoFit/>
          </a:bodyPr>
          <a:lstStyle/>
          <a:p>
            <a:r>
              <a:rPr lang="en-US" sz="1100" b="1" dirty="0">
                <a:latin typeface="Arial" pitchFamily="34" charset="0"/>
              </a:rPr>
              <a:t>Bruner Foundation                   </a:t>
            </a:r>
          </a:p>
          <a:p>
            <a:r>
              <a:rPr lang="en-US" sz="1100" b="1" dirty="0">
                <a:latin typeface="Arial" pitchFamily="34" charset="0"/>
              </a:rPr>
              <a:t>Rochester, New York</a:t>
            </a:r>
          </a:p>
        </p:txBody>
      </p:sp>
      <p:pic>
        <p:nvPicPr>
          <p:cNvPr id="5" name="Picture 7"/>
          <p:cNvPicPr>
            <a:picLocks noChangeAspect="1" noChangeArrowheads="1"/>
          </p:cNvPicPr>
          <p:nvPr/>
        </p:nvPicPr>
        <p:blipFill>
          <a:blip r:embed="rId3" cstate="print"/>
          <a:srcRect/>
          <a:stretch>
            <a:fillRect/>
          </a:stretch>
        </p:blipFill>
        <p:spPr bwMode="auto">
          <a:xfrm>
            <a:off x="3886200" y="6072188"/>
            <a:ext cx="381000" cy="381000"/>
          </a:xfrm>
          <a:prstGeom prst="rect">
            <a:avLst/>
          </a:prstGeom>
          <a:noFill/>
          <a:ln w="9525">
            <a:noFill/>
            <a:miter lim="800000"/>
            <a:headEnd/>
            <a:tailEnd/>
          </a:ln>
        </p:spPr>
      </p:pic>
      <p:pic>
        <p:nvPicPr>
          <p:cNvPr id="6" name="Picture 5" descr="C:\Users\Anita\AppData\Local\Microsoft\Windows\Temporary Internet Files\Content.IE5\BPPYARPA\MC900441834[1].wmf"/>
          <p:cNvPicPr>
            <a:picLocks noChangeAspect="1" noChangeArrowheads="1"/>
          </p:cNvPicPr>
          <p:nvPr/>
        </p:nvPicPr>
        <p:blipFill>
          <a:blip r:embed="rId4" cstate="print"/>
          <a:srcRect/>
          <a:stretch>
            <a:fillRect/>
          </a:stretch>
        </p:blipFill>
        <p:spPr bwMode="auto">
          <a:xfrm>
            <a:off x="304800" y="5562600"/>
            <a:ext cx="1828800" cy="1295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do you know when your programs really work?   . . . .  EVALUATION </a:t>
            </a:r>
            <a:r>
              <a:rPr lang="en-US" dirty="0" smtClean="0"/>
              <a:t>	</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tx2"/>
                </a:solidFill>
              </a:rPr>
              <a:t>Program Evaluation</a:t>
            </a:r>
            <a:r>
              <a:rPr lang="en-US" dirty="0" smtClean="0"/>
              <a:t>		</a:t>
            </a:r>
            <a:endParaRPr lang="en-US" dirty="0"/>
          </a:p>
        </p:txBody>
      </p:sp>
      <p:sp>
        <p:nvSpPr>
          <p:cNvPr id="5" name="Content Placeholder 4"/>
          <p:cNvSpPr>
            <a:spLocks noGrp="1"/>
          </p:cNvSpPr>
          <p:nvPr>
            <p:ph sz="quarter" idx="2"/>
          </p:nvPr>
        </p:nvSpPr>
        <p:spPr>
          <a:xfrm>
            <a:off x="457200" y="2133600"/>
            <a:ext cx="7924800" cy="2667000"/>
          </a:xfrm>
        </p:spPr>
        <p:txBody>
          <a:bodyPr>
            <a:normAutofit/>
          </a:bodyPr>
          <a:lstStyle/>
          <a:p>
            <a:pPr>
              <a:buNone/>
            </a:pPr>
            <a:r>
              <a:rPr lang="en-US" sz="3200" dirty="0" smtClean="0"/>
              <a:t>   Thoughtful, systematic collection and analysis of information </a:t>
            </a:r>
            <a:r>
              <a:rPr lang="en-US" sz="3200" b="1" dirty="0" smtClean="0"/>
              <a:t>about activities, characteristics, and outcomes of programs, </a:t>
            </a:r>
            <a:endParaRPr lang="en-US" dirty="0"/>
          </a:p>
        </p:txBody>
      </p:sp>
      <p:sp>
        <p:nvSpPr>
          <p:cNvPr id="9" name="Slide Number Placeholder 8"/>
          <p:cNvSpPr>
            <a:spLocks noGrp="1"/>
          </p:cNvSpPr>
          <p:nvPr>
            <p:ph type="sldNum" sz="quarter" idx="12"/>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do you know when your programs really work?   . . . .  EVALUATION </a:t>
            </a:r>
            <a:r>
              <a:rPr lang="en-US" dirty="0" smtClean="0"/>
              <a:t>	</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tx2"/>
                </a:solidFill>
              </a:rPr>
              <a:t>Program Evaluation</a:t>
            </a:r>
            <a:r>
              <a:rPr lang="en-US" dirty="0" smtClean="0"/>
              <a:t>		</a:t>
            </a:r>
            <a:endParaRPr lang="en-US" dirty="0"/>
          </a:p>
        </p:txBody>
      </p:sp>
      <p:sp>
        <p:nvSpPr>
          <p:cNvPr id="5" name="Content Placeholder 4"/>
          <p:cNvSpPr>
            <a:spLocks noGrp="1"/>
          </p:cNvSpPr>
          <p:nvPr>
            <p:ph sz="quarter" idx="2"/>
          </p:nvPr>
        </p:nvSpPr>
        <p:spPr>
          <a:xfrm>
            <a:off x="457200" y="2133600"/>
            <a:ext cx="7924800" cy="2667000"/>
          </a:xfrm>
        </p:spPr>
        <p:txBody>
          <a:bodyPr>
            <a:normAutofit/>
          </a:bodyPr>
          <a:lstStyle/>
          <a:p>
            <a:pPr>
              <a:buNone/>
            </a:pPr>
            <a:r>
              <a:rPr lang="en-US" sz="3200" dirty="0" smtClean="0"/>
              <a:t>   Thoughtful, systematic collection and analysis of information about activities, characteristics, and outcomes of programs, </a:t>
            </a:r>
            <a:r>
              <a:rPr lang="en-US" sz="3200" b="1" dirty="0" smtClean="0"/>
              <a:t>for use by specific people, to reduce uncertainties, inform decisions.</a:t>
            </a:r>
          </a:p>
          <a:p>
            <a:endParaRPr lang="en-US" dirty="0"/>
          </a:p>
        </p:txBody>
      </p:sp>
      <p:sp>
        <p:nvSpPr>
          <p:cNvPr id="9" name="Slide Number Placeholder 8"/>
          <p:cNvSpPr>
            <a:spLocks noGrp="1"/>
          </p:cNvSpPr>
          <p:nvPr>
            <p:ph type="sldNum" sz="quarter" idx="12"/>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do you need to do to conduct Evaluation?</a:t>
            </a:r>
            <a:endParaRPr lang="en-US" dirty="0"/>
          </a:p>
        </p:txBody>
      </p:sp>
      <p:sp>
        <p:nvSpPr>
          <p:cNvPr id="3" name="Content Placeholder 2"/>
          <p:cNvSpPr>
            <a:spLocks noGrp="1"/>
          </p:cNvSpPr>
          <p:nvPr>
            <p:ph sz="quarter" idx="1"/>
          </p:nvPr>
        </p:nvSpPr>
        <p:spPr>
          <a:xfrm>
            <a:off x="533400" y="1447800"/>
            <a:ext cx="8229600" cy="4937760"/>
          </a:xfrm>
        </p:spPr>
        <p:txBody>
          <a:bodyPr/>
          <a:lstStyle/>
          <a:p>
            <a:r>
              <a:rPr lang="en-US" sz="3600" dirty="0" smtClean="0"/>
              <a:t>Specify key questions</a:t>
            </a:r>
          </a:p>
          <a:p>
            <a:pPr marL="273050" indent="7938">
              <a:spcBef>
                <a:spcPts val="1800"/>
              </a:spcBef>
            </a:pPr>
            <a:r>
              <a:rPr lang="en-US" sz="3600" dirty="0" smtClean="0"/>
              <a:t> Specify an approach </a:t>
            </a:r>
          </a:p>
          <a:p>
            <a:pPr marL="273050" indent="7938">
              <a:spcBef>
                <a:spcPts val="0"/>
              </a:spcBef>
              <a:buNone/>
            </a:pPr>
            <a:r>
              <a:rPr lang="en-US" sz="3600" dirty="0" smtClean="0"/>
              <a:t>      (develop an evaluation design)</a:t>
            </a:r>
          </a:p>
          <a:p>
            <a:pPr marL="858838" indent="55563">
              <a:spcBef>
                <a:spcPts val="1800"/>
              </a:spcBef>
            </a:pPr>
            <a:r>
              <a:rPr lang="en-US" sz="3600" dirty="0" smtClean="0"/>
              <a:t>  Apply evaluation logic</a:t>
            </a:r>
          </a:p>
          <a:p>
            <a:pPr marL="1554163" indent="330200">
              <a:spcBef>
                <a:spcPts val="1800"/>
              </a:spcBef>
            </a:pPr>
            <a:r>
              <a:rPr lang="en-US" sz="3600" dirty="0" smtClean="0"/>
              <a:t>Collect and analyze data</a:t>
            </a:r>
          </a:p>
          <a:p>
            <a:pPr marL="1997075" indent="407988">
              <a:spcBef>
                <a:spcPts val="1800"/>
              </a:spcBef>
            </a:pPr>
            <a:r>
              <a:rPr lang="en-US" sz="3600" dirty="0" smtClean="0"/>
              <a:t>Summarize and share findings </a:t>
            </a:r>
          </a:p>
          <a:p>
            <a:endParaRPr lang="en-US" dirty="0"/>
          </a:p>
        </p:txBody>
      </p:sp>
      <p:sp>
        <p:nvSpPr>
          <p:cNvPr id="6" name="Slide Number Placeholder 5"/>
          <p:cNvSpPr>
            <a:spLocks noGrp="1"/>
          </p:cNvSpPr>
          <p:nvPr>
            <p:ph type="sldNum" sz="quarter" idx="12"/>
          </p:nvPr>
        </p:nvSpPr>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sz="quarter" idx="1"/>
          </p:nvPr>
        </p:nvSpPr>
        <p:spPr/>
        <p:txBody>
          <a:bodyPr>
            <a:normAutofit/>
          </a:bodyPr>
          <a:lstStyle/>
          <a:p>
            <a:pPr marL="571500" indent="-571500">
              <a:spcBef>
                <a:spcPts val="0"/>
              </a:spcBef>
              <a:buClr>
                <a:srgbClr val="000066"/>
              </a:buClr>
              <a:buNone/>
            </a:pPr>
            <a:endParaRPr lang="en-US" sz="1600" dirty="0" smtClean="0"/>
          </a:p>
          <a:p>
            <a:pPr marL="571500" indent="-571500">
              <a:spcBef>
                <a:spcPts val="2400"/>
              </a:spcBef>
              <a:buClr>
                <a:srgbClr val="000066"/>
              </a:buClr>
              <a:buFont typeface="Wingdings" pitchFamily="2" charset="2"/>
              <a:buChar char="ü"/>
            </a:pPr>
            <a:r>
              <a:rPr lang="en-US" sz="3600" dirty="0" smtClean="0"/>
              <a:t>Focus and drive the evaluation.</a:t>
            </a:r>
          </a:p>
          <a:p>
            <a:pPr marL="571500" indent="-571500">
              <a:spcBef>
                <a:spcPct val="55000"/>
              </a:spcBef>
              <a:buClr>
                <a:srgbClr val="000066"/>
              </a:buClr>
              <a:buFont typeface="Wingdings" pitchFamily="2" charset="2"/>
              <a:buChar char="ü"/>
            </a:pPr>
            <a:r>
              <a:rPr lang="en-US" sz="3600" dirty="0" smtClean="0"/>
              <a:t>Should be carefully specified and agreed upon in advance of other evaluation work. </a:t>
            </a:r>
          </a:p>
          <a:p>
            <a:pPr marL="571500" indent="-571500">
              <a:spcBef>
                <a:spcPct val="55000"/>
              </a:spcBef>
              <a:buClr>
                <a:srgbClr val="000066"/>
              </a:buClr>
              <a:buFont typeface="Wingdings" pitchFamily="2" charset="2"/>
              <a:buChar char="ü"/>
            </a:pPr>
            <a:r>
              <a:rPr lang="en-US" sz="3600" dirty="0" smtClean="0">
                <a:sym typeface="Wingdings 3" pitchFamily="18" charset="2"/>
              </a:rPr>
              <a:t>Generally represent a critical subset of information that is desired. </a:t>
            </a:r>
          </a:p>
          <a:p>
            <a:endParaRPr lang="en-US" sz="3600" dirty="0"/>
          </a:p>
        </p:txBody>
      </p:sp>
      <p:sp>
        <p:nvSpPr>
          <p:cNvPr id="6" name="Slide Number Placeholder 5"/>
          <p:cNvSpPr>
            <a:spLocks noGrp="1"/>
          </p:cNvSpPr>
          <p:nvPr>
            <p:ph type="sldNum" sz="quarter" idx="12"/>
          </p:nvPr>
        </p:nvSpPr>
        <p:spPr/>
        <p:txBody>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Question Criteria</a:t>
            </a:r>
            <a:endParaRPr lang="en-US" dirty="0"/>
          </a:p>
        </p:txBody>
      </p:sp>
      <p:sp>
        <p:nvSpPr>
          <p:cNvPr id="3" name="Content Placeholder 2"/>
          <p:cNvSpPr>
            <a:spLocks noGrp="1"/>
          </p:cNvSpPr>
          <p:nvPr>
            <p:ph sz="quarter" idx="1"/>
          </p:nvPr>
        </p:nvSpPr>
        <p:spPr/>
        <p:txBody>
          <a:bodyPr>
            <a:normAutofit lnSpcReduction="10000"/>
          </a:bodyPr>
          <a:lstStyle/>
          <a:p>
            <a:pPr>
              <a:lnSpc>
                <a:spcPct val="80000"/>
              </a:lnSpc>
              <a:spcBef>
                <a:spcPct val="40000"/>
              </a:spcBef>
              <a:buClr>
                <a:srgbClr val="000066"/>
              </a:buClr>
              <a:buSzPct val="85000"/>
            </a:pPr>
            <a:r>
              <a:rPr lang="en-US" sz="3600" dirty="0" smtClean="0"/>
              <a:t>It is possible to obtain data to address the questions. </a:t>
            </a:r>
          </a:p>
          <a:p>
            <a:pPr>
              <a:lnSpc>
                <a:spcPct val="80000"/>
              </a:lnSpc>
              <a:spcBef>
                <a:spcPct val="40000"/>
              </a:spcBef>
              <a:buClr>
                <a:srgbClr val="000066"/>
              </a:buClr>
              <a:buSzPct val="85000"/>
            </a:pPr>
            <a:r>
              <a:rPr lang="en-US" sz="3600" dirty="0" smtClean="0"/>
              <a:t>There is more than one possible “answer” to the question. </a:t>
            </a:r>
          </a:p>
          <a:p>
            <a:pPr>
              <a:lnSpc>
                <a:spcPct val="80000"/>
              </a:lnSpc>
              <a:spcBef>
                <a:spcPct val="40000"/>
              </a:spcBef>
              <a:buClr>
                <a:srgbClr val="000066"/>
              </a:buClr>
              <a:buSzPct val="85000"/>
            </a:pPr>
            <a:r>
              <a:rPr lang="en-US" sz="3600" dirty="0" smtClean="0"/>
              <a:t>The information to address the questions is wanted and needed. </a:t>
            </a:r>
          </a:p>
          <a:p>
            <a:pPr>
              <a:lnSpc>
                <a:spcPct val="80000"/>
              </a:lnSpc>
              <a:spcBef>
                <a:spcPct val="40000"/>
              </a:spcBef>
              <a:buClr>
                <a:srgbClr val="000066"/>
              </a:buClr>
              <a:buSzPct val="85000"/>
            </a:pPr>
            <a:r>
              <a:rPr lang="en-US" sz="3600" dirty="0" smtClean="0"/>
              <a:t>It is known how resulting information will be used internally (and externally).</a:t>
            </a:r>
          </a:p>
          <a:p>
            <a:pPr>
              <a:lnSpc>
                <a:spcPct val="80000"/>
              </a:lnSpc>
              <a:spcBef>
                <a:spcPct val="40000"/>
              </a:spcBef>
              <a:buClr>
                <a:srgbClr val="000066"/>
              </a:buClr>
              <a:buSzPct val="85000"/>
            </a:pPr>
            <a:r>
              <a:rPr lang="en-US" sz="3600" dirty="0" smtClean="0"/>
              <a:t>The questions are aimed at changeable aspects of activity.</a:t>
            </a:r>
          </a:p>
          <a:p>
            <a:endParaRPr lang="en-US" dirty="0"/>
          </a:p>
        </p:txBody>
      </p:sp>
      <p:pic>
        <p:nvPicPr>
          <p:cNvPr id="4109" name="Picture 13" descr="C:\Users\anita.OMGDOMAIN\AppData\Local\Microsoft\Windows\Temporary Internet Files\Content.IE5\GA02JTZI\MC900434859[1].png"/>
          <p:cNvPicPr>
            <a:picLocks noChangeAspect="1" noChangeArrowheads="1"/>
          </p:cNvPicPr>
          <p:nvPr/>
        </p:nvPicPr>
        <p:blipFill>
          <a:blip r:embed="rId2" cstate="print"/>
          <a:srcRect/>
          <a:stretch>
            <a:fillRect/>
          </a:stretch>
        </p:blipFill>
        <p:spPr bwMode="auto">
          <a:xfrm>
            <a:off x="7162800" y="1828800"/>
            <a:ext cx="1371600" cy="1295400"/>
          </a:xfrm>
          <a:prstGeom prst="rect">
            <a:avLst/>
          </a:prstGeom>
          <a:noFill/>
        </p:spPr>
      </p:pic>
      <p:pic>
        <p:nvPicPr>
          <p:cNvPr id="16" name="Picture 13" descr="C:\Users\anita.OMGDOMAIN\AppData\Local\Microsoft\Windows\Temporary Internet Files\Content.IE5\GA02JTZI\MC900434859[1].png"/>
          <p:cNvPicPr>
            <a:picLocks noChangeAspect="1" noChangeArrowheads="1"/>
          </p:cNvPicPr>
          <p:nvPr/>
        </p:nvPicPr>
        <p:blipFill>
          <a:blip r:embed="rId2" cstate="print"/>
          <a:srcRect/>
          <a:stretch>
            <a:fillRect/>
          </a:stretch>
        </p:blipFill>
        <p:spPr bwMode="auto">
          <a:xfrm>
            <a:off x="7772400" y="4724400"/>
            <a:ext cx="1371600" cy="1295400"/>
          </a:xfrm>
          <a:prstGeom prst="rect">
            <a:avLst/>
          </a:prstGeom>
          <a:noFill/>
        </p:spPr>
      </p:pic>
      <p:sp>
        <p:nvSpPr>
          <p:cNvPr id="8" name="Slide Number Placeholder 7"/>
          <p:cNvSpPr>
            <a:spLocks noGrp="1"/>
          </p:cNvSpPr>
          <p:nvPr>
            <p:ph type="sldNum" sz="quarter" idx="12"/>
          </p:nvPr>
        </p:nvSpPr>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2" cstate="print"/>
          <a:srcRect/>
          <a:stretch>
            <a:fillRect/>
          </a:stretch>
        </p:blipFill>
        <p:spPr bwMode="auto">
          <a:xfrm>
            <a:off x="685800" y="228600"/>
            <a:ext cx="6781800" cy="6477000"/>
          </a:xfrm>
          <a:prstGeom prst="rect">
            <a:avLst/>
          </a:prstGeom>
          <a:noFill/>
        </p:spPr>
      </p:pic>
      <p:sp>
        <p:nvSpPr>
          <p:cNvPr id="3" name="TextBox 2"/>
          <p:cNvSpPr txBox="1"/>
          <p:nvPr/>
        </p:nvSpPr>
        <p:spPr>
          <a:xfrm>
            <a:off x="533400" y="5715000"/>
            <a:ext cx="1905000" cy="461665"/>
          </a:xfrm>
          <a:prstGeom prst="rect">
            <a:avLst/>
          </a:prstGeom>
          <a:noFill/>
        </p:spPr>
        <p:txBody>
          <a:bodyPr wrap="square" rtlCol="0">
            <a:spAutoFit/>
          </a:bodyPr>
          <a:lstStyle/>
          <a:p>
            <a:r>
              <a:rPr lang="en-US" sz="1200" dirty="0" smtClean="0"/>
              <a:t>Participants identify questions using criteria</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do you know when your programs really work?   . . . .  EVALUATION </a:t>
            </a:r>
            <a:r>
              <a:rPr lang="en-US" dirty="0" smtClean="0"/>
              <a:t>	</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tx2"/>
                </a:solidFill>
              </a:rPr>
              <a:t>Program Evaluation</a:t>
            </a:r>
            <a:r>
              <a:rPr lang="en-US" dirty="0" smtClean="0"/>
              <a:t>		</a:t>
            </a:r>
            <a:endParaRPr lang="en-US" dirty="0"/>
          </a:p>
        </p:txBody>
      </p:sp>
      <p:sp>
        <p:nvSpPr>
          <p:cNvPr id="5" name="Content Placeholder 4"/>
          <p:cNvSpPr>
            <a:spLocks noGrp="1"/>
          </p:cNvSpPr>
          <p:nvPr>
            <p:ph sz="quarter" idx="2"/>
          </p:nvPr>
        </p:nvSpPr>
        <p:spPr>
          <a:xfrm>
            <a:off x="457200" y="2133600"/>
            <a:ext cx="7924800" cy="2667000"/>
          </a:xfrm>
        </p:spPr>
        <p:txBody>
          <a:bodyPr>
            <a:normAutofit/>
          </a:bodyPr>
          <a:lstStyle/>
          <a:p>
            <a:pPr>
              <a:buNone/>
            </a:pPr>
            <a:r>
              <a:rPr lang="en-US" sz="3200" dirty="0" smtClean="0"/>
              <a:t>   Thoughtful, systematic collection and analysis of information about activities, characteristics, and outcomes of programs, for use by specific people, to reduce uncertainties, inform decisions.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Focuses and Timing of Evaluation</a:t>
            </a:r>
            <a:endParaRPr lang="en-US" dirty="0"/>
          </a:p>
        </p:txBody>
      </p:sp>
      <p:graphicFrame>
        <p:nvGraphicFramePr>
          <p:cNvPr id="5" name="Content Placeholder 4"/>
          <p:cNvGraphicFramePr>
            <a:graphicFrameLocks noGrp="1"/>
          </p:cNvGraphicFramePr>
          <p:nvPr>
            <p:ph sz="quarter" idx="1"/>
          </p:nvPr>
        </p:nvGraphicFramePr>
        <p:xfrm>
          <a:off x="457200" y="1524000"/>
          <a:ext cx="8229600" cy="4495799"/>
        </p:xfrm>
        <a:graphic>
          <a:graphicData uri="http://schemas.openxmlformats.org/drawingml/2006/table">
            <a:tbl>
              <a:tblPr firstRow="1" bandRow="1">
                <a:tableStyleId>{073A0DAA-6AF3-43AB-8588-CEC1D06C72B9}</a:tableStyleId>
              </a:tblPr>
              <a:tblGrid>
                <a:gridCol w="1524000"/>
                <a:gridCol w="3280307"/>
                <a:gridCol w="3425293"/>
              </a:tblGrid>
              <a:tr h="700424">
                <a:tc>
                  <a:txBody>
                    <a:bodyPr/>
                    <a:lstStyle/>
                    <a:p>
                      <a:pPr algn="ctr"/>
                      <a:r>
                        <a:rPr lang="en-US" dirty="0" smtClean="0"/>
                        <a:t>TYPE</a:t>
                      </a:r>
                      <a:endParaRPr lang="en-US" dirty="0"/>
                    </a:p>
                  </a:txBody>
                  <a:tcPr/>
                </a:tc>
                <a:tc>
                  <a:txBody>
                    <a:bodyPr/>
                    <a:lstStyle/>
                    <a:p>
                      <a:pPr algn="ctr"/>
                      <a:r>
                        <a:rPr lang="en-US" dirty="0" smtClean="0"/>
                        <a:t>FOCUS</a:t>
                      </a:r>
                      <a:endParaRPr lang="en-US" dirty="0"/>
                    </a:p>
                  </a:txBody>
                  <a:tcPr/>
                </a:tc>
                <a:tc>
                  <a:txBody>
                    <a:bodyPr/>
                    <a:lstStyle/>
                    <a:p>
                      <a:pPr algn="ctr"/>
                      <a:r>
                        <a:rPr lang="en-US" dirty="0" smtClean="0"/>
                        <a:t>TIMING</a:t>
                      </a:r>
                      <a:endParaRPr lang="en-US" dirty="0"/>
                    </a:p>
                  </a:txBody>
                  <a:tcPr/>
                </a:tc>
              </a:tr>
              <a:tr h="1200727">
                <a:tc>
                  <a:txBody>
                    <a:bodyPr/>
                    <a:lstStyle/>
                    <a:p>
                      <a:r>
                        <a:rPr lang="en-US" sz="2000" dirty="0" smtClean="0"/>
                        <a:t>Monitoring</a:t>
                      </a:r>
                      <a:endParaRPr lang="en-US" sz="2000" dirty="0"/>
                    </a:p>
                  </a:txBody>
                  <a:tcPr/>
                </a:tc>
                <a:tc>
                  <a:txBody>
                    <a:bodyPr/>
                    <a:lstStyle/>
                    <a:p>
                      <a:r>
                        <a:rPr lang="en-US" sz="2000" dirty="0" smtClean="0"/>
                        <a:t>Compliance with terms</a:t>
                      </a:r>
                      <a:r>
                        <a:rPr lang="en-US" sz="2000" baseline="0" dirty="0" smtClean="0"/>
                        <a:t> of a grant, or program design</a:t>
                      </a:r>
                      <a:endParaRPr lang="en-US" sz="2000" dirty="0"/>
                    </a:p>
                  </a:txBody>
                  <a:tcPr/>
                </a:tc>
                <a:tc>
                  <a:txBody>
                    <a:bodyPr/>
                    <a:lstStyle/>
                    <a:p>
                      <a:r>
                        <a:rPr lang="en-US" sz="2000" dirty="0" smtClean="0"/>
                        <a:t>Period of the grant or program duration</a:t>
                      </a:r>
                    </a:p>
                    <a:p>
                      <a:endParaRPr lang="en-US" sz="2000" dirty="0"/>
                    </a:p>
                  </a:txBody>
                  <a:tcPr/>
                </a:tc>
              </a:tr>
              <a:tr h="1754139">
                <a:tc>
                  <a:txBody>
                    <a:bodyPr/>
                    <a:lstStyle/>
                    <a:p>
                      <a:r>
                        <a:rPr lang="en-US" sz="2000" dirty="0" smtClean="0"/>
                        <a:t>Formative</a:t>
                      </a:r>
                      <a:endParaRPr lang="en-US" sz="2000" dirty="0"/>
                    </a:p>
                  </a:txBody>
                  <a:tcPr/>
                </a:tc>
                <a:tc>
                  <a:txBody>
                    <a:bodyPr/>
                    <a:lstStyle/>
                    <a:p>
                      <a:r>
                        <a:rPr lang="en-US" sz="2000" dirty="0" smtClean="0"/>
                        <a:t>Implementation</a:t>
                      </a:r>
                    </a:p>
                    <a:p>
                      <a:endParaRPr lang="en-US" sz="2000" dirty="0" smtClean="0"/>
                    </a:p>
                    <a:p>
                      <a:endParaRPr lang="en-US" sz="2000" dirty="0" smtClean="0"/>
                    </a:p>
                    <a:p>
                      <a:r>
                        <a:rPr lang="en-US" sz="2000" dirty="0" smtClean="0"/>
                        <a:t>Short/Mid-Term</a:t>
                      </a:r>
                      <a:r>
                        <a:rPr lang="en-US" sz="2000" baseline="0" dirty="0" smtClean="0"/>
                        <a:t> Outcomes</a:t>
                      </a:r>
                      <a:endParaRPr lang="en-US" sz="2000" dirty="0"/>
                    </a:p>
                  </a:txBody>
                  <a:tcPr/>
                </a:tc>
                <a:tc>
                  <a:txBody>
                    <a:bodyPr/>
                    <a:lstStyle/>
                    <a:p>
                      <a:r>
                        <a:rPr lang="en-US" sz="2000" dirty="0" smtClean="0"/>
                        <a:t>While</a:t>
                      </a:r>
                      <a:r>
                        <a:rPr lang="en-US" sz="2000" baseline="0" dirty="0" smtClean="0"/>
                        <a:t> program is operating</a:t>
                      </a:r>
                    </a:p>
                    <a:p>
                      <a:endParaRPr lang="en-US" sz="2000" baseline="0" dirty="0" smtClean="0"/>
                    </a:p>
                    <a:p>
                      <a:endParaRPr lang="en-US" sz="2000" baseline="0" dirty="0" smtClean="0"/>
                    </a:p>
                    <a:p>
                      <a:r>
                        <a:rPr lang="en-US" sz="2000" baseline="0" dirty="0" smtClean="0"/>
                        <a:t>While program is operating, at certain key junctures</a:t>
                      </a:r>
                      <a:endParaRPr lang="en-US" sz="2000" dirty="0" smtClean="0"/>
                    </a:p>
                  </a:txBody>
                  <a:tcPr/>
                </a:tc>
              </a:tr>
              <a:tr h="840509">
                <a:tc>
                  <a:txBody>
                    <a:bodyPr/>
                    <a:lstStyle/>
                    <a:p>
                      <a:r>
                        <a:rPr lang="en-US" sz="2000" dirty="0" smtClean="0"/>
                        <a:t>Summative</a:t>
                      </a:r>
                      <a:endParaRPr lang="en-US" sz="2000" dirty="0"/>
                    </a:p>
                  </a:txBody>
                  <a:tcPr/>
                </a:tc>
                <a:tc>
                  <a:txBody>
                    <a:bodyPr/>
                    <a:lstStyle/>
                    <a:p>
                      <a:r>
                        <a:rPr lang="en-US" sz="2000" dirty="0" smtClean="0"/>
                        <a:t>Long-term outcomes</a:t>
                      </a:r>
                    </a:p>
                    <a:p>
                      <a:endParaRPr lang="en-US" sz="2000" dirty="0"/>
                    </a:p>
                  </a:txBody>
                  <a:tcPr/>
                </a:tc>
                <a:tc>
                  <a:txBody>
                    <a:bodyPr/>
                    <a:lstStyle/>
                    <a:p>
                      <a:r>
                        <a:rPr lang="en-US" sz="2000" dirty="0" smtClean="0"/>
                        <a:t>As or after the program ends</a:t>
                      </a:r>
                      <a:endParaRPr lang="en-US" sz="2000" dirty="0"/>
                    </a:p>
                  </a:txBody>
                  <a:tcPr/>
                </a:tc>
              </a:tr>
            </a:tbl>
          </a:graphicData>
        </a:graphic>
      </p:graphicFrame>
      <p:sp>
        <p:nvSpPr>
          <p:cNvPr id="4" name="Slide Number Placeholder 8"/>
          <p:cNvSpPr>
            <a:spLocks noGrp="1"/>
          </p:cNvSpPr>
          <p:nvPr>
            <p:ph type="sldNum" sz="quarter" idx="12"/>
          </p:nvPr>
        </p:nvSpPr>
        <p:spPr>
          <a:xfrm>
            <a:off x="612648" y="6356350"/>
            <a:ext cx="1981200" cy="365760"/>
          </a:xfrm>
        </p:spPr>
        <p:txBody>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Evaluators</a:t>
            </a:r>
            <a:endParaRPr lang="en-US"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1540496" y="1219200"/>
            <a:ext cx="6063008" cy="493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Effective Evaluators</a:t>
            </a:r>
            <a:endParaRPr lang="en-US" dirty="0"/>
          </a:p>
        </p:txBody>
      </p:sp>
      <p:sp>
        <p:nvSpPr>
          <p:cNvPr id="3" name="Content Placeholder 2"/>
          <p:cNvSpPr>
            <a:spLocks noGrp="1"/>
          </p:cNvSpPr>
          <p:nvPr>
            <p:ph sz="quarter" idx="1"/>
          </p:nvPr>
        </p:nvSpPr>
        <p:spPr>
          <a:xfrm>
            <a:off x="457200" y="1219200"/>
            <a:ext cx="8305800" cy="4937760"/>
          </a:xfrm>
        </p:spPr>
        <p:txBody>
          <a:bodyPr/>
          <a:lstStyle/>
          <a:p>
            <a:pPr>
              <a:spcBef>
                <a:spcPts val="3000"/>
              </a:spcBef>
            </a:pPr>
            <a:endParaRPr lang="en-US" sz="2800" dirty="0" smtClean="0"/>
          </a:p>
          <a:p>
            <a:pPr>
              <a:spcBef>
                <a:spcPts val="1200"/>
              </a:spcBef>
            </a:pPr>
            <a:r>
              <a:rPr lang="en-US" sz="2800" dirty="0" smtClean="0"/>
              <a:t>Basic knowledge of substantive area being evaluated</a:t>
            </a:r>
          </a:p>
          <a:p>
            <a:pPr>
              <a:spcBef>
                <a:spcPts val="1800"/>
              </a:spcBef>
            </a:pPr>
            <a:r>
              <a:rPr lang="en-US" sz="2800" dirty="0" smtClean="0"/>
              <a:t>Knowledge about and experience with program evaluation</a:t>
            </a:r>
          </a:p>
          <a:p>
            <a:pPr lvl="1"/>
            <a:r>
              <a:rPr lang="en-US" dirty="0" smtClean="0"/>
              <a:t>Field is un-regulated</a:t>
            </a:r>
          </a:p>
          <a:p>
            <a:pPr lvl="1"/>
            <a:r>
              <a:rPr lang="en-US" dirty="0" smtClean="0"/>
              <a:t>First graduate level training programs in evaluation recent</a:t>
            </a:r>
          </a:p>
          <a:p>
            <a:pPr>
              <a:spcBef>
                <a:spcPts val="1800"/>
              </a:spcBef>
            </a:pPr>
            <a:r>
              <a:rPr lang="en-US" sz="2800" dirty="0" smtClean="0"/>
              <a:t>Good references from sources you trust</a:t>
            </a:r>
          </a:p>
          <a:p>
            <a:pPr>
              <a:spcBef>
                <a:spcPts val="1800"/>
              </a:spcBef>
            </a:pPr>
            <a:r>
              <a:rPr lang="en-US" sz="2800" dirty="0" smtClean="0"/>
              <a:t>Personal style and approach fit  (MOST IMPORTANT) </a:t>
            </a:r>
          </a:p>
          <a:p>
            <a:pPr lvl="1"/>
            <a:endParaRPr lang="en-US" dirty="0"/>
          </a:p>
        </p:txBody>
      </p:sp>
      <p:sp>
        <p:nvSpPr>
          <p:cNvPr id="4" name="Slide Number Placeholder 8"/>
          <p:cNvSpPr>
            <a:spLocks noGrp="1"/>
          </p:cNvSpPr>
          <p:nvPr>
            <p:ph type="sldNum" sz="quarter" idx="12"/>
          </p:nvPr>
        </p:nvSpPr>
        <p:spPr>
          <a:xfrm>
            <a:off x="612648" y="6356350"/>
            <a:ext cx="1981200" cy="365760"/>
          </a:xfrm>
        </p:spPr>
        <p:txBody>
          <a:bodyPr/>
          <a:lstStyle/>
          <a:p>
            <a:r>
              <a:rPr lang="en-US" dirty="0" smtClean="0"/>
              <a:t>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7B421F-50D6-4E9C-BC22-10FDB9ADCD79}" type="slidenum">
              <a:rPr lang="en-US" smtClean="0"/>
              <a:pPr/>
              <a:t>2</a:t>
            </a:fld>
            <a:endParaRPr lang="en-US" dirty="0"/>
          </a:p>
        </p:txBody>
      </p:sp>
      <p:sp>
        <p:nvSpPr>
          <p:cNvPr id="3" name="Rectangle 4"/>
          <p:cNvSpPr txBox="1">
            <a:spLocks noChangeArrowheads="1"/>
          </p:cNvSpPr>
          <p:nvPr/>
        </p:nvSpPr>
        <p:spPr>
          <a:xfrm>
            <a:off x="381000" y="304800"/>
            <a:ext cx="8382000" cy="5410199"/>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How to Use the Bruner Foundation </a:t>
            </a:r>
            <a:r>
              <a:rPr kumimoji="0" lang="en-US" sz="1600" b="1" i="1" u="none" strike="noStrike" kern="1200" cap="none" spc="0" normalizeH="0" baseline="0" noProof="0" dirty="0" smtClean="0">
                <a:ln>
                  <a:noFill/>
                </a:ln>
                <a:solidFill>
                  <a:schemeClr val="tx2"/>
                </a:solidFill>
                <a:effectLst/>
                <a:uLnTx/>
                <a:uFillTx/>
                <a:latin typeface="+mj-lt"/>
                <a:ea typeface="+mj-ea"/>
                <a:cs typeface="+mj-cs"/>
              </a:rPr>
              <a:t>Evaluation</a:t>
            </a:r>
            <a:r>
              <a:rPr kumimoji="0" lang="en-US" sz="16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1600" b="1" i="1" u="none" strike="noStrike" kern="1200" cap="none" spc="0" normalizeH="0" baseline="0" noProof="0" dirty="0" smtClean="0">
                <a:ln>
                  <a:noFill/>
                </a:ln>
                <a:solidFill>
                  <a:schemeClr val="tx2"/>
                </a:solidFill>
                <a:effectLst/>
                <a:uLnTx/>
                <a:uFillTx/>
                <a:latin typeface="+mj-lt"/>
                <a:ea typeface="+mj-ea"/>
                <a:cs typeface="+mj-cs"/>
              </a:rPr>
              <a:t>Essentials for Program Managers </a:t>
            </a:r>
            <a:r>
              <a:rPr kumimoji="0" lang="en-US" sz="1600" b="1" i="0" u="none" strike="noStrike" kern="1200" cap="none" spc="0" normalizeH="0" baseline="0" noProof="0" dirty="0" err="1" smtClean="0">
                <a:ln>
                  <a:noFill/>
                </a:ln>
                <a:solidFill>
                  <a:schemeClr val="tx2"/>
                </a:solidFill>
                <a:effectLst/>
                <a:uLnTx/>
                <a:uFillTx/>
                <a:latin typeface="+mj-lt"/>
                <a:ea typeface="+mj-ea"/>
                <a:cs typeface="+mj-cs"/>
              </a:rPr>
              <a:t>Powerpoint</a:t>
            </a:r>
            <a:r>
              <a:rPr kumimoji="0" lang="en-US" sz="1600" b="1" i="0" u="none" strike="noStrike" kern="1200" cap="none" spc="0" normalizeH="0" baseline="0" noProof="0" dirty="0" smtClean="0">
                <a:ln>
                  <a:noFill/>
                </a:ln>
                <a:solidFill>
                  <a:schemeClr val="tx2"/>
                </a:solidFill>
                <a:effectLst/>
                <a:uLnTx/>
                <a:uFillTx/>
                <a:latin typeface="+mj-lt"/>
                <a:ea typeface="+mj-ea"/>
                <a:cs typeface="+mj-cs"/>
              </a:rPr>
              <a:t> Slides</a:t>
            </a:r>
            <a:br>
              <a:rPr kumimoji="0" lang="en-US" sz="1600" b="1" i="0" u="none" strike="noStrike" kern="1200" cap="none" spc="0" normalizeH="0" baseline="0" noProof="0" dirty="0" smtClean="0">
                <a:ln>
                  <a:noFill/>
                </a:ln>
                <a:solidFill>
                  <a:schemeClr val="tx2"/>
                </a:solidFill>
                <a:effectLst/>
                <a:uLnTx/>
                <a:uFillTx/>
                <a:latin typeface="+mj-lt"/>
                <a:ea typeface="+mj-ea"/>
                <a:cs typeface="+mj-cs"/>
              </a:rPr>
            </a:br>
            <a:r>
              <a:rPr kumimoji="0" lang="en-US" sz="1600" b="0" i="0" u="none" strike="noStrike" kern="1200" cap="none" spc="0" normalizeH="0" baseline="0" noProof="0" dirty="0" smtClean="0">
                <a:ln>
                  <a:noFill/>
                </a:ln>
                <a:solidFill>
                  <a:schemeClr val="tx2"/>
                </a:solidFill>
                <a:effectLst/>
                <a:uLnTx/>
                <a:uFillTx/>
                <a:latin typeface="+mj-lt"/>
                <a:ea typeface="+mj-ea"/>
                <a:cs typeface="+mj-cs"/>
              </a:rPr>
              <a:t>The </a:t>
            </a:r>
            <a:r>
              <a:rPr kumimoji="0" lang="en-US" sz="1400" b="0" i="1" u="none" strike="noStrike" kern="1200" cap="none" spc="0" normalizeH="0" baseline="0" noProof="0" dirty="0" smtClean="0">
                <a:ln>
                  <a:noFill/>
                </a:ln>
                <a:solidFill>
                  <a:schemeClr val="tx2"/>
                </a:solidFill>
                <a:effectLst/>
                <a:uLnTx/>
                <a:uFillTx/>
                <a:latin typeface="+mj-lt"/>
                <a:ea typeface="+mj-ea"/>
                <a:cs typeface="+mj-cs"/>
              </a:rPr>
              <a:t>Evaluation Essentials for Program Managers </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 slides were developed as part of a Bruner Foundation special project, by evaluation trainer Anita Baker – Evaluation Services, and jointly sponsored by the Hartford Foundation for Public Giving. They were tested initially with a single organization in Rochester, NY (Lifespan) as part of the Evaluation Support Project 2010.  The materials were revised and re-tested with three nonprofit organizations as part of the </a:t>
            </a:r>
            <a:r>
              <a:rPr kumimoji="0" lang="en-US" sz="1400" b="0" i="1" u="none" strike="noStrike" kern="1200" cap="none" spc="0" normalizeH="0" baseline="0" noProof="0" dirty="0" smtClean="0">
                <a:ln>
                  <a:noFill/>
                </a:ln>
                <a:solidFill>
                  <a:schemeClr val="tx2"/>
                </a:solidFill>
                <a:effectLst/>
                <a:uLnTx/>
                <a:uFillTx/>
                <a:latin typeface="+mj-lt"/>
                <a:ea typeface="+mj-ea"/>
                <a:cs typeface="+mj-cs"/>
              </a:rPr>
              <a:t>Anchoring Evaluation </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project in 2011-12.  The slides, intended for use in organizations that have already participated in comprehensive</a:t>
            </a:r>
            <a:r>
              <a:rPr kumimoji="0" lang="en-US" sz="1400" b="0" i="0" u="none" strike="noStrike" kern="1200" cap="none" spc="0" normalizeH="0" noProof="0" dirty="0" smtClean="0">
                <a:ln>
                  <a:noFill/>
                </a:ln>
                <a:solidFill>
                  <a:schemeClr val="tx2"/>
                </a:solidFill>
                <a:effectLst/>
                <a:uLnTx/>
                <a:uFillTx/>
                <a:latin typeface="+mj-lt"/>
                <a:ea typeface="+mj-ea"/>
                <a:cs typeface="+mj-cs"/>
              </a:rPr>
              <a:t> evaluation training, </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include key basic information about evaluation planning, data collection and analysis in three separate presentations.  Organization officials or evaluation professionals working with nonprofit organization managers are encouraged to review the slides,  modify order and add/remove content according to training needs.  (Please note that the first session begins with a presentation of “results” as a framework to help trainees see the overall relevance of evaluative capacity, i.e., what they are working toward.  There is an ancillary file with multiple slides of “results” which can be substituted depending on trainee organization program focus.)</a:t>
            </a:r>
            <a:br>
              <a:rPr kumimoji="0" lang="en-US" sz="1400" b="0" i="0" u="none" strike="noStrike" kern="1200" cap="none" spc="0" normalizeH="0" baseline="0" noProof="0" dirty="0" smtClean="0">
                <a:ln>
                  <a:noFill/>
                </a:ln>
                <a:solidFill>
                  <a:schemeClr val="tx2"/>
                </a:solidFill>
                <a:effectLst/>
                <a:uLnTx/>
                <a:uFillTx/>
                <a:latin typeface="+mj-lt"/>
                <a:ea typeface="+mj-ea"/>
                <a:cs typeface="+mj-cs"/>
              </a:rPr>
            </a:br>
            <a:r>
              <a:rPr kumimoji="0" lang="en-US" sz="1400" b="0" i="0" u="none" strike="noStrike" kern="1200" cap="none" spc="0" normalizeH="0" baseline="0" noProof="0" dirty="0" smtClean="0">
                <a:ln>
                  <a:noFill/>
                </a:ln>
                <a:solidFill>
                  <a:schemeClr val="tx2"/>
                </a:solidFill>
                <a:effectLst/>
                <a:uLnTx/>
                <a:uFillTx/>
                <a:latin typeface="+mj-lt"/>
                <a:ea typeface="+mj-ea"/>
                <a:cs typeface="+mj-cs"/>
              </a:rPr>
              <a:t/>
            </a:r>
            <a:br>
              <a:rPr kumimoji="0" lang="en-US" sz="1400" b="0" i="0" u="none" strike="noStrike" kern="1200" cap="none" spc="0" normalizeH="0" baseline="0" noProof="0" dirty="0" smtClean="0">
                <a:ln>
                  <a:noFill/>
                </a:ln>
                <a:solidFill>
                  <a:schemeClr val="tx2"/>
                </a:solidFill>
                <a:effectLst/>
                <a:uLnTx/>
                <a:uFillTx/>
                <a:latin typeface="+mj-lt"/>
                <a:ea typeface="+mj-ea"/>
                <a:cs typeface="+mj-cs"/>
              </a:rPr>
            </a:br>
            <a:r>
              <a:rPr kumimoji="0" lang="en-US" sz="1400" b="1" i="0" u="none" strike="noStrike" kern="1200" cap="none" spc="0" normalizeH="0" baseline="0" noProof="0" dirty="0" smtClean="0">
                <a:ln>
                  <a:noFill/>
                </a:ln>
                <a:solidFill>
                  <a:schemeClr val="tx2"/>
                </a:solidFill>
                <a:effectLst/>
                <a:uLnTx/>
                <a:uFillTx/>
                <a:latin typeface="+mj-lt"/>
                <a:ea typeface="+mj-ea"/>
                <a:cs typeface="+mj-cs"/>
              </a:rPr>
              <a:t>Additional Materials</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
            </a:r>
            <a:br>
              <a:rPr kumimoji="0" lang="en-US" sz="1400" b="0" i="0" u="none" strike="noStrike" kern="1200" cap="none" spc="0" normalizeH="0" baseline="0" noProof="0" dirty="0" smtClean="0">
                <a:ln>
                  <a:noFill/>
                </a:ln>
                <a:solidFill>
                  <a:schemeClr val="tx2"/>
                </a:solidFill>
                <a:effectLst/>
                <a:uLnTx/>
                <a:uFillTx/>
                <a:latin typeface="+mj-lt"/>
                <a:ea typeface="+mj-ea"/>
                <a:cs typeface="+mj-cs"/>
              </a:rPr>
            </a:br>
            <a:r>
              <a:rPr kumimoji="0" lang="en-US" sz="1400" b="0" i="0" u="none" strike="noStrike" kern="1200" cap="none" spc="0" normalizeH="0" baseline="0" noProof="0" dirty="0" smtClean="0">
                <a:ln>
                  <a:noFill/>
                </a:ln>
                <a:solidFill>
                  <a:schemeClr val="tx2"/>
                </a:solidFill>
                <a:effectLst/>
                <a:uLnTx/>
                <a:uFillTx/>
                <a:latin typeface="+mj-lt"/>
                <a:ea typeface="+mj-ea"/>
                <a:cs typeface="+mj-cs"/>
              </a:rPr>
              <a:t>To</a:t>
            </a:r>
            <a:r>
              <a:rPr kumimoji="0" lang="en-US" sz="1400" b="0" i="0" u="none" strike="noStrike" kern="1200" cap="none" spc="0" normalizeH="0" noProof="0" dirty="0" smtClean="0">
                <a:ln>
                  <a:noFill/>
                </a:ln>
                <a:solidFill>
                  <a:schemeClr val="tx2"/>
                </a:solidFill>
                <a:effectLst/>
                <a:uLnTx/>
                <a:uFillTx/>
                <a:latin typeface="+mj-lt"/>
                <a:ea typeface="+mj-ea"/>
                <a:cs typeface="+mj-cs"/>
              </a:rPr>
              <a:t> supplement these slides there are sample agendas, supporting materials for activities, and other handouts. </a:t>
            </a:r>
            <a:r>
              <a:rPr lang="en-US" sz="1400" dirty="0" smtClean="0">
                <a:solidFill>
                  <a:schemeClr val="tx2"/>
                </a:solidFill>
                <a:latin typeface="+mj-lt"/>
                <a:ea typeface="+mj-ea"/>
                <a:cs typeface="+mj-cs"/>
              </a:rPr>
              <a:t> There are “placeholder” slides with just a picture of the target with an arrow in the </a:t>
            </a:r>
            <a:r>
              <a:rPr lang="en-US" sz="1400" dirty="0" err="1" smtClean="0">
                <a:solidFill>
                  <a:schemeClr val="tx2"/>
                </a:solidFill>
                <a:latin typeface="+mj-lt"/>
                <a:ea typeface="+mj-ea"/>
                <a:cs typeface="+mj-cs"/>
              </a:rPr>
              <a:t>bullseye</a:t>
            </a:r>
            <a:r>
              <a:rPr lang="en-US" sz="1400" dirty="0" smtClean="0">
                <a:solidFill>
                  <a:schemeClr val="tx2"/>
                </a:solidFill>
                <a:latin typeface="+mj-lt"/>
                <a:ea typeface="+mj-ea"/>
                <a:cs typeface="+mj-cs"/>
              </a:rPr>
              <a:t> that signify places where activities can be undertaken.  Be sure to move or eliminate these depending on the planned agenda.</a:t>
            </a:r>
            <a:r>
              <a:rPr kumimoji="0" lang="en-US" sz="1400" b="0" i="0" u="none" strike="noStrike" kern="1200" cap="none" spc="0" normalizeH="0" noProof="0" dirty="0" smtClean="0">
                <a:ln>
                  <a:noFill/>
                </a:ln>
                <a:solidFill>
                  <a:schemeClr val="tx2"/>
                </a:solidFill>
                <a:effectLst/>
                <a:uLnTx/>
                <a:uFillTx/>
                <a:latin typeface="+mj-lt"/>
                <a:ea typeface="+mj-ea"/>
                <a:cs typeface="+mj-cs"/>
              </a:rPr>
              <a:t>Other more detailed versions of the Evaluation Essentials materials area also available in </a:t>
            </a:r>
            <a:r>
              <a:rPr kumimoji="0" lang="en-US" sz="1400" b="0" i="1" u="none" strike="noStrike" kern="1200" cap="none" spc="0" normalizeH="0" noProof="0" dirty="0" smtClean="0">
                <a:ln>
                  <a:noFill/>
                </a:ln>
                <a:solidFill>
                  <a:schemeClr val="tx2"/>
                </a:solidFill>
                <a:effectLst/>
                <a:uLnTx/>
                <a:uFillTx/>
                <a:latin typeface="+mj-lt"/>
                <a:ea typeface="+mj-ea"/>
                <a:cs typeface="+mj-cs"/>
              </a:rPr>
              <a:t>Participatory Evaluation Essentials: An Updated Guide for Nonprofit Organizations and Their Evaluation Partners </a:t>
            </a:r>
            <a:r>
              <a:rPr kumimoji="0" lang="en-US" sz="1400" b="0" i="0" u="none" strike="noStrike" kern="1200" cap="none" spc="0" normalizeH="0" noProof="0" dirty="0" smtClean="0">
                <a:ln>
                  <a:noFill/>
                </a:ln>
                <a:solidFill>
                  <a:schemeClr val="tx2"/>
                </a:solidFill>
                <a:effectLst/>
                <a:uLnTx/>
                <a:uFillTx/>
                <a:latin typeface="+mj-lt"/>
                <a:ea typeface="+mj-ea"/>
                <a:cs typeface="+mj-cs"/>
              </a:rPr>
              <a:t>and the accompanying 6-session slide presentation.  These materials are also available on the Bruner Foundation and Evaluation Services websites free of charge.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baseline="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mj-lt"/>
                <a:ea typeface="+mj-ea"/>
                <a:cs typeface="+mj-cs"/>
              </a:rPr>
              <a:t>Whether you are an organization leader or an evaluation professional working to assist nonprofit organization staff, we hope that the materials provided here will support your efforts</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noProof="0" dirty="0" smtClean="0">
              <a:solidFill>
                <a:schemeClr val="tx2"/>
              </a:solidFill>
              <a:latin typeface="+mj-lt"/>
              <a:ea typeface="+mj-ea"/>
              <a:cs typeface="+mj-cs"/>
            </a:endParaRPr>
          </a:p>
          <a:p>
            <a:pPr>
              <a:spcBef>
                <a:spcPct val="0"/>
              </a:spcBef>
              <a:defRPr/>
            </a:pPr>
            <a:r>
              <a:rPr kumimoji="0" lang="en-US" sz="1400" b="1" i="0" u="none" strike="noStrike" kern="1200" cap="none" spc="0" normalizeH="0" baseline="0" dirty="0" smtClean="0">
                <a:ln>
                  <a:noFill/>
                </a:ln>
                <a:solidFill>
                  <a:schemeClr val="tx2"/>
                </a:solidFill>
                <a:effectLst/>
                <a:uLnTx/>
                <a:uFillTx/>
                <a:latin typeface="+mj-lt"/>
                <a:ea typeface="+mj-ea"/>
                <a:cs typeface="+mj-cs"/>
              </a:rPr>
              <a:t>When</a:t>
            </a:r>
            <a:r>
              <a:rPr kumimoji="0" lang="en-US" sz="1400" b="1" i="0" u="none" strike="noStrike" kern="1200" cap="none" spc="0" normalizeH="0" dirty="0" smtClean="0">
                <a:ln>
                  <a:noFill/>
                </a:ln>
                <a:solidFill>
                  <a:schemeClr val="tx2"/>
                </a:solidFill>
                <a:effectLst/>
                <a:uLnTx/>
                <a:uFillTx/>
                <a:latin typeface="+mj-lt"/>
                <a:ea typeface="+mj-ea"/>
                <a:cs typeface="+mj-cs"/>
              </a:rPr>
              <a:t> you have finished using the </a:t>
            </a:r>
            <a:r>
              <a:rPr kumimoji="0" lang="en-US" sz="1400" b="1" i="1" u="none" strike="noStrike" kern="1200" cap="none" spc="0" normalizeH="0" dirty="0" smtClean="0">
                <a:ln>
                  <a:noFill/>
                </a:ln>
                <a:solidFill>
                  <a:schemeClr val="tx2"/>
                </a:solidFill>
                <a:effectLst/>
                <a:uLnTx/>
                <a:uFillTx/>
                <a:latin typeface="+mj-lt"/>
                <a:ea typeface="+mj-ea"/>
                <a:cs typeface="+mj-cs"/>
              </a:rPr>
              <a:t>Evaluation Essentials for Program Managers </a:t>
            </a:r>
            <a:r>
              <a:rPr kumimoji="0" lang="en-US" sz="1400" b="1" i="0" u="none" strike="noStrike" kern="1200" cap="none" spc="0" normalizeH="0" dirty="0" smtClean="0">
                <a:ln>
                  <a:noFill/>
                </a:ln>
                <a:solidFill>
                  <a:schemeClr val="tx2"/>
                </a:solidFill>
                <a:effectLst/>
                <a:uLnTx/>
                <a:uFillTx/>
                <a:latin typeface="+mj-lt"/>
                <a:ea typeface="+mj-ea"/>
                <a:cs typeface="+mj-cs"/>
              </a:rPr>
              <a:t>series have trainees take our survey</a:t>
            </a:r>
            <a:r>
              <a:rPr kumimoji="0" lang="en-US" sz="1600" b="1" i="0" u="none" strike="noStrike" kern="1200" cap="none" spc="0" normalizeH="0" dirty="0" smtClean="0">
                <a:ln>
                  <a:noFill/>
                </a:ln>
                <a:solidFill>
                  <a:schemeClr val="tx2"/>
                </a:solidFill>
                <a:effectLst/>
                <a:uLnTx/>
                <a:uFillTx/>
                <a:latin typeface="+mj-lt"/>
                <a:ea typeface="+mj-ea"/>
                <a:cs typeface="+mj-cs"/>
              </a:rPr>
              <a:t>. </a:t>
            </a:r>
            <a:r>
              <a:rPr kumimoji="0" lang="en-US" sz="1600" b="1" i="0" u="none" strike="noStrike" kern="1200" cap="none" spc="0" normalizeH="0" dirty="0" smtClean="0">
                <a:ln>
                  <a:noFill/>
                </a:ln>
                <a:solidFill>
                  <a:schemeClr val="tx2"/>
                </a:solidFill>
                <a:effectLst/>
                <a:uLnTx/>
                <a:uFillTx/>
                <a:latin typeface="+mj-lt"/>
                <a:ea typeface="+mj-ea"/>
                <a:cs typeface="+mj-cs"/>
                <a:hlinkClick r:id="rId2"/>
              </a:rPr>
              <a:t>https://www.surveymonkey.com/s/EvalAnchoringSurvey</a:t>
            </a:r>
            <a:endParaRPr kumimoji="0" lang="en-US" sz="4300" b="1"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C:\Users\Anita\AppData\Local\Microsoft\Windows\Temporary Internet Files\Content.IE5\BPPYARPA\MC900441834[1].wmf"/>
          <p:cNvPicPr>
            <a:picLocks noChangeAspect="1" noChangeArrowheads="1"/>
          </p:cNvPicPr>
          <p:nvPr/>
        </p:nvPicPr>
        <p:blipFill>
          <a:blip r:embed="rId3" cstate="print"/>
          <a:srcRect/>
          <a:stretch>
            <a:fillRect/>
          </a:stretch>
        </p:blipFill>
        <p:spPr bwMode="auto">
          <a:xfrm>
            <a:off x="228600" y="5562600"/>
            <a:ext cx="1828800" cy="1295400"/>
          </a:xfrm>
          <a:prstGeom prst="rect">
            <a:avLst/>
          </a:prstGeom>
          <a:noFill/>
        </p:spPr>
      </p:pic>
      <p:sp>
        <p:nvSpPr>
          <p:cNvPr id="5" name="Text Box 6"/>
          <p:cNvSpPr txBox="1">
            <a:spLocks noChangeArrowheads="1"/>
          </p:cNvSpPr>
          <p:nvPr/>
        </p:nvSpPr>
        <p:spPr bwMode="auto">
          <a:xfrm>
            <a:off x="4267200" y="5943600"/>
            <a:ext cx="1905000" cy="430887"/>
          </a:xfrm>
          <a:prstGeom prst="rect">
            <a:avLst/>
          </a:prstGeom>
          <a:noFill/>
          <a:ln w="9525">
            <a:noFill/>
            <a:miter lim="800000"/>
            <a:headEnd/>
            <a:tailEnd/>
          </a:ln>
          <a:effectLst/>
        </p:spPr>
        <p:txBody>
          <a:bodyPr wrap="square">
            <a:spAutoFit/>
          </a:bodyPr>
          <a:lstStyle/>
          <a:p>
            <a:r>
              <a:rPr lang="en-US" sz="1100" b="1" dirty="0">
                <a:latin typeface="Arial" pitchFamily="34" charset="0"/>
              </a:rPr>
              <a:t>Bruner Foundation                   </a:t>
            </a:r>
          </a:p>
          <a:p>
            <a:r>
              <a:rPr lang="en-US" sz="1100" b="1" dirty="0">
                <a:latin typeface="Arial" pitchFamily="34" charset="0"/>
              </a:rPr>
              <a:t>Rochester, New York</a:t>
            </a:r>
          </a:p>
        </p:txBody>
      </p:sp>
      <p:pic>
        <p:nvPicPr>
          <p:cNvPr id="6" name="Picture 7"/>
          <p:cNvPicPr>
            <a:picLocks noChangeAspect="1" noChangeArrowheads="1"/>
          </p:cNvPicPr>
          <p:nvPr/>
        </p:nvPicPr>
        <p:blipFill>
          <a:blip r:embed="rId4" cstate="print"/>
          <a:srcRect/>
          <a:stretch>
            <a:fillRect/>
          </a:stretch>
        </p:blipFill>
        <p:spPr bwMode="auto">
          <a:xfrm>
            <a:off x="3886200" y="5943600"/>
            <a:ext cx="381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Strategy Clarification</a:t>
            </a:r>
            <a:endParaRPr lang="en-US" dirty="0"/>
          </a:p>
        </p:txBody>
      </p:sp>
      <p:sp>
        <p:nvSpPr>
          <p:cNvPr id="3" name="Content Placeholder 2"/>
          <p:cNvSpPr>
            <a:spLocks noGrp="1"/>
          </p:cNvSpPr>
          <p:nvPr>
            <p:ph sz="quarter" idx="1"/>
          </p:nvPr>
        </p:nvSpPr>
        <p:spPr/>
        <p:txBody>
          <a:bodyPr>
            <a:normAutofit lnSpcReduction="10000"/>
          </a:bodyPr>
          <a:lstStyle/>
          <a:p>
            <a:pPr marL="571500" indent="-571500">
              <a:buNone/>
            </a:pPr>
            <a:r>
              <a:rPr lang="en-US" sz="2000" dirty="0" smtClean="0">
                <a:sym typeface="Wingdings 3" pitchFamily="18" charset="2"/>
              </a:rPr>
              <a:t></a:t>
            </a:r>
            <a:r>
              <a:rPr lang="en-US" sz="2800" dirty="0" smtClean="0">
                <a:sym typeface="Wingdings 3" pitchFamily="18" charset="2"/>
              </a:rPr>
              <a:t>   </a:t>
            </a:r>
            <a:r>
              <a:rPr lang="en-US" sz="2800" dirty="0" smtClean="0"/>
              <a:t>All Evaluations Are: </a:t>
            </a:r>
          </a:p>
          <a:p>
            <a:pPr marL="1739900" lvl="1" indent="-533400">
              <a:buFont typeface="Wingdings" pitchFamily="2" charset="2"/>
              <a:buChar char="è"/>
            </a:pPr>
            <a:r>
              <a:rPr lang="en-US" sz="2400" dirty="0" smtClean="0"/>
              <a:t> Partly social </a:t>
            </a:r>
          </a:p>
          <a:p>
            <a:pPr marL="1739900" lvl="1" indent="-533400">
              <a:buFont typeface="Wingdings" pitchFamily="2" charset="2"/>
              <a:buChar char="è"/>
            </a:pPr>
            <a:r>
              <a:rPr lang="en-US" sz="2400" dirty="0" smtClean="0"/>
              <a:t> Partly political </a:t>
            </a:r>
          </a:p>
          <a:p>
            <a:pPr marL="1739900" lvl="1" indent="-533400">
              <a:buFont typeface="Wingdings" pitchFamily="2" charset="2"/>
              <a:buChar char="è"/>
            </a:pPr>
            <a:r>
              <a:rPr lang="en-US" sz="2400" dirty="0" smtClean="0"/>
              <a:t> Partly technical</a:t>
            </a:r>
          </a:p>
          <a:p>
            <a:pPr marL="571500" indent="-571500">
              <a:spcBef>
                <a:spcPts val="1800"/>
              </a:spcBef>
              <a:buNone/>
            </a:pPr>
            <a:r>
              <a:rPr lang="en-US" sz="2000" dirty="0" smtClean="0">
                <a:sym typeface="Wingdings 3" pitchFamily="18" charset="2"/>
              </a:rPr>
              <a:t></a:t>
            </a:r>
            <a:r>
              <a:rPr lang="en-US" sz="2800" dirty="0" smtClean="0">
                <a:sym typeface="Wingdings 3" pitchFamily="18" charset="2"/>
              </a:rPr>
              <a:t>   </a:t>
            </a:r>
            <a:r>
              <a:rPr lang="en-US" sz="2800" dirty="0" smtClean="0"/>
              <a:t>Both qualitative and quantitative data can be collected and used and both are valuable.</a:t>
            </a:r>
          </a:p>
          <a:p>
            <a:pPr marL="571500" indent="-571500">
              <a:spcBef>
                <a:spcPts val="1800"/>
              </a:spcBef>
              <a:buNone/>
            </a:pPr>
            <a:r>
              <a:rPr lang="en-US" sz="2000" dirty="0" smtClean="0">
                <a:sym typeface="Wingdings 3" pitchFamily="18" charset="2"/>
              </a:rPr>
              <a:t></a:t>
            </a:r>
            <a:r>
              <a:rPr lang="en-US" sz="2800" dirty="0" smtClean="0">
                <a:sym typeface="Wingdings 3" pitchFamily="18" charset="2"/>
              </a:rPr>
              <a:t>   There are multiple ways to address most evaluation needs.  </a:t>
            </a:r>
          </a:p>
          <a:p>
            <a:pPr marL="571500" indent="-571500">
              <a:spcBef>
                <a:spcPts val="1800"/>
              </a:spcBef>
              <a:buNone/>
            </a:pPr>
            <a:r>
              <a:rPr lang="en-US" sz="2000" dirty="0" smtClean="0">
                <a:sym typeface="Wingdings 3" pitchFamily="18" charset="2"/>
              </a:rPr>
              <a:t></a:t>
            </a:r>
            <a:r>
              <a:rPr lang="en-US" sz="2800" dirty="0" smtClean="0">
                <a:sym typeface="Wingdings 3" pitchFamily="18" charset="2"/>
              </a:rPr>
              <a:t>   Different evaluation needs call for different designs, data and data collection strategies.</a:t>
            </a:r>
          </a:p>
          <a:p>
            <a:endParaRPr lang="en-US" dirty="0"/>
          </a:p>
        </p:txBody>
      </p:sp>
      <p:sp>
        <p:nvSpPr>
          <p:cNvPr id="4" name="Slide Number Placeholder 8"/>
          <p:cNvSpPr>
            <a:spLocks noGrp="1"/>
          </p:cNvSpPr>
          <p:nvPr>
            <p:ph type="sldNum" sz="quarter" idx="12"/>
          </p:nvPr>
        </p:nvSpPr>
        <p:spPr>
          <a:xfrm>
            <a:off x="612648" y="6356350"/>
            <a:ext cx="1981200" cy="365760"/>
          </a:xfrm>
        </p:spPr>
        <p:txBody>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Purposes</a:t>
            </a:r>
            <a:endParaRPr lang="en-US" dirty="0"/>
          </a:p>
        </p:txBody>
      </p:sp>
      <p:sp>
        <p:nvSpPr>
          <p:cNvPr id="3" name="Content Placeholder 2"/>
          <p:cNvSpPr>
            <a:spLocks noGrp="1"/>
          </p:cNvSpPr>
          <p:nvPr>
            <p:ph sz="quarter" idx="1"/>
          </p:nvPr>
        </p:nvSpPr>
        <p:spPr/>
        <p:txBody>
          <a:bodyPr>
            <a:normAutofit lnSpcReduction="10000"/>
          </a:bodyPr>
          <a:lstStyle/>
          <a:p>
            <a:pPr marL="457200" indent="-457200">
              <a:buClr>
                <a:srgbClr val="000066"/>
              </a:buClr>
              <a:buNone/>
              <a:defRPr/>
            </a:pPr>
            <a:r>
              <a:rPr lang="en-US" sz="3600" dirty="0" smtClean="0"/>
              <a:t> </a:t>
            </a:r>
          </a:p>
          <a:p>
            <a:pPr marL="457200" indent="-457200">
              <a:spcBef>
                <a:spcPts val="0"/>
              </a:spcBef>
              <a:buClr>
                <a:srgbClr val="000066"/>
              </a:buClr>
              <a:buNone/>
              <a:defRPr/>
            </a:pPr>
            <a:r>
              <a:rPr lang="en-US" sz="3600" dirty="0" smtClean="0"/>
              <a:t>Evaluations are conducted to</a:t>
            </a:r>
            <a:r>
              <a:rPr lang="en-US" dirty="0" smtClean="0"/>
              <a:t>:</a:t>
            </a:r>
          </a:p>
          <a:p>
            <a:pPr marL="1739900" lvl="1" indent="-1168400">
              <a:buClr>
                <a:srgbClr val="000066"/>
              </a:buClr>
              <a:buNone/>
              <a:defRPr/>
            </a:pPr>
            <a:endParaRPr lang="en-US" dirty="0" smtClean="0"/>
          </a:p>
          <a:p>
            <a:pPr marL="1547813" lvl="2" indent="-692150">
              <a:buClr>
                <a:srgbClr val="000066"/>
              </a:buClr>
              <a:buFont typeface="Wingdings" pitchFamily="2" charset="2"/>
              <a:buChar char="è"/>
              <a:defRPr/>
            </a:pPr>
            <a:r>
              <a:rPr lang="en-US" sz="2800" dirty="0" smtClean="0"/>
              <a:t>Render judgment </a:t>
            </a:r>
          </a:p>
          <a:p>
            <a:pPr marL="1547813" lvl="2" indent="-692150">
              <a:buClr>
                <a:srgbClr val="000066"/>
              </a:buClr>
              <a:buFont typeface="Wingdings" pitchFamily="2" charset="2"/>
              <a:buChar char="è"/>
              <a:defRPr/>
            </a:pPr>
            <a:r>
              <a:rPr lang="en-US" sz="2800" dirty="0" smtClean="0"/>
              <a:t>Inform decision-making</a:t>
            </a:r>
          </a:p>
          <a:p>
            <a:pPr marL="1547813" lvl="2" indent="-692150">
              <a:buClr>
                <a:srgbClr val="000066"/>
              </a:buClr>
              <a:buFont typeface="Wingdings" pitchFamily="2" charset="2"/>
              <a:buChar char="è"/>
              <a:defRPr/>
            </a:pPr>
            <a:r>
              <a:rPr lang="en-US" sz="2800" dirty="0" smtClean="0"/>
              <a:t>Facilitate improvements</a:t>
            </a:r>
          </a:p>
          <a:p>
            <a:pPr marL="1489075" lvl="2" indent="-633413">
              <a:buClr>
                <a:srgbClr val="000066"/>
              </a:buClr>
              <a:buFont typeface="Wingdings" pitchFamily="2" charset="2"/>
              <a:buChar char="è"/>
              <a:defRPr/>
            </a:pPr>
            <a:r>
              <a:rPr lang="en-US" sz="2800" dirty="0" smtClean="0"/>
              <a:t> Generate knowledge</a:t>
            </a:r>
          </a:p>
          <a:p>
            <a:pPr marL="2311400" lvl="2" indent="-457200">
              <a:buClr>
                <a:srgbClr val="000066"/>
              </a:buClr>
              <a:buFont typeface="Wingdings" pitchFamily="2" charset="2"/>
              <a:buChar char="è"/>
              <a:defRPr/>
            </a:pPr>
            <a:endParaRPr lang="en-US" dirty="0" smtClean="0"/>
          </a:p>
          <a:p>
            <a:pPr marL="2311400" lvl="2" indent="-457200">
              <a:buClr>
                <a:srgbClr val="000066"/>
              </a:buClr>
              <a:buNone/>
              <a:defRPr/>
            </a:pPr>
            <a:endParaRPr lang="en-US" dirty="0" smtClean="0"/>
          </a:p>
          <a:p>
            <a:pPr marL="457200" indent="-119063">
              <a:buClr>
                <a:srgbClr val="000066"/>
              </a:buClr>
              <a:defRPr/>
            </a:pPr>
            <a:r>
              <a:rPr lang="en-US" dirty="0" smtClean="0">
                <a:solidFill>
                  <a:schemeClr val="bg2">
                    <a:lumMod val="50000"/>
                  </a:schemeClr>
                </a:solidFill>
                <a:sym typeface="Wingdings 3" pitchFamily="18" charset="2"/>
              </a:rPr>
              <a:t>   Specify at earliest stages of evaluation planning.</a:t>
            </a:r>
          </a:p>
          <a:p>
            <a:pPr marL="457200" indent="-119063">
              <a:buClr>
                <a:srgbClr val="000066"/>
              </a:buClr>
              <a:defRPr/>
            </a:pPr>
            <a:r>
              <a:rPr lang="en-US" dirty="0" smtClean="0">
                <a:solidFill>
                  <a:schemeClr val="bg2">
                    <a:lumMod val="50000"/>
                  </a:schemeClr>
                </a:solidFill>
                <a:sym typeface="Wingdings 3" pitchFamily="18" charset="2"/>
              </a:rPr>
              <a:t>   Obtain input from stakeholders.</a:t>
            </a:r>
            <a:endParaRPr lang="en-US" dirty="0">
              <a:solidFill>
                <a:schemeClr val="bg2">
                  <a:lumMod val="50000"/>
                </a:schemeClr>
              </a:solidFill>
            </a:endParaRPr>
          </a:p>
        </p:txBody>
      </p:sp>
      <p:sp>
        <p:nvSpPr>
          <p:cNvPr id="4" name="Slide Number Placeholder 8"/>
          <p:cNvSpPr>
            <a:spLocks noGrp="1"/>
          </p:cNvSpPr>
          <p:nvPr>
            <p:ph type="sldNum" sz="quarter" idx="12"/>
          </p:nvPr>
        </p:nvSpPr>
        <p:spPr>
          <a:xfrm>
            <a:off x="612648" y="6356350"/>
            <a:ext cx="1981200" cy="365760"/>
          </a:xfrm>
        </p:spPr>
        <p:txBody>
          <a:bodyPr/>
          <a:lstStyle/>
          <a:p>
            <a:r>
              <a:rPr lang="en-US" dirty="0" smtClean="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Who are Evaluation Stakeholders, and </a:t>
            </a:r>
            <a:r>
              <a:rPr lang="en-US" sz="3600" dirty="0" smtClean="0">
                <a:solidFill>
                  <a:srgbClr val="FF0000"/>
                </a:solidFill>
              </a:rPr>
              <a:t>Why Do They Matter</a:t>
            </a:r>
            <a:r>
              <a:rPr lang="en-US" sz="3600" dirty="0" smtClean="0"/>
              <a:t>?</a:t>
            </a:r>
            <a:endParaRPr lang="en-US" sz="3600" dirty="0"/>
          </a:p>
        </p:txBody>
      </p:sp>
      <p:sp>
        <p:nvSpPr>
          <p:cNvPr id="3" name="Content Placeholder 2"/>
          <p:cNvSpPr>
            <a:spLocks noGrp="1"/>
          </p:cNvSpPr>
          <p:nvPr>
            <p:ph sz="quarter" idx="1"/>
          </p:nvPr>
        </p:nvSpPr>
        <p:spPr>
          <a:xfrm>
            <a:off x="457200" y="1428751"/>
            <a:ext cx="8229600" cy="2228850"/>
          </a:xfrm>
        </p:spPr>
        <p:txBody>
          <a:bodyPr>
            <a:normAutofit fontScale="25000" lnSpcReduction="20000"/>
          </a:bodyPr>
          <a:lstStyle/>
          <a:p>
            <a:pPr marL="571500" indent="-571500">
              <a:spcBef>
                <a:spcPct val="55000"/>
              </a:spcBef>
              <a:buClrTx/>
            </a:pPr>
            <a:r>
              <a:rPr lang="en-US" sz="11200" dirty="0" smtClean="0">
                <a:sym typeface="Wingdings 3" pitchFamily="18" charset="2"/>
              </a:rPr>
              <a:t>Decision-makers</a:t>
            </a:r>
          </a:p>
          <a:p>
            <a:pPr marL="571500" indent="-571500">
              <a:spcBef>
                <a:spcPts val="600"/>
              </a:spcBef>
              <a:buClrTx/>
            </a:pPr>
            <a:r>
              <a:rPr lang="en-US" sz="11200" dirty="0" smtClean="0">
                <a:sym typeface="Wingdings 3" pitchFamily="18" charset="2"/>
              </a:rPr>
              <a:t>Information-seekers</a:t>
            </a:r>
          </a:p>
          <a:p>
            <a:pPr marL="571500" indent="-571500">
              <a:spcBef>
                <a:spcPts val="600"/>
              </a:spcBef>
              <a:buClrTx/>
            </a:pPr>
            <a:r>
              <a:rPr lang="en-US" sz="11200" dirty="0" smtClean="0">
                <a:sym typeface="Wingdings 3" pitchFamily="18" charset="2"/>
              </a:rPr>
              <a:t>Those directly involved with the evaluation subject</a:t>
            </a:r>
            <a:endParaRPr lang="en-US" sz="11200" dirty="0" smtClean="0">
              <a:solidFill>
                <a:srgbClr val="FF0000"/>
              </a:solidFill>
              <a:sym typeface="Wingdings 3" pitchFamily="18" charset="2"/>
            </a:endParaRPr>
          </a:p>
          <a:p>
            <a:pPr marL="571500" indent="-571500">
              <a:spcBef>
                <a:spcPts val="1200"/>
              </a:spcBef>
              <a:buClrTx/>
            </a:pPr>
            <a:r>
              <a:rPr lang="en-US" sz="11200" dirty="0" smtClean="0">
                <a:sym typeface="Wingdings 3" pitchFamily="18" charset="2"/>
              </a:rPr>
              <a:t>Most programs/strategies have multiple stakeholders.</a:t>
            </a:r>
          </a:p>
          <a:p>
            <a:pPr marL="571500">
              <a:spcBef>
                <a:spcPts val="1200"/>
              </a:spcBef>
              <a:buClrTx/>
              <a:buSzPct val="74000"/>
              <a:buNone/>
            </a:pPr>
            <a:r>
              <a:rPr lang="en-US" sz="6800" dirty="0" smtClean="0">
                <a:solidFill>
                  <a:schemeClr val="tx2">
                    <a:lumMod val="60000"/>
                    <a:lumOff val="40000"/>
                  </a:schemeClr>
                </a:solidFill>
                <a:ea typeface="Batang" pitchFamily="18" charset="-127"/>
                <a:sym typeface="Wingdings 3" pitchFamily="18" charset="2"/>
              </a:rPr>
              <a:t>      </a:t>
            </a:r>
            <a:r>
              <a:rPr lang="en-US" sz="9600" dirty="0" smtClean="0">
                <a:solidFill>
                  <a:schemeClr val="tx2">
                    <a:lumMod val="60000"/>
                    <a:lumOff val="40000"/>
                  </a:schemeClr>
                </a:solidFill>
                <a:ea typeface="Batang" pitchFamily="18" charset="-127"/>
                <a:sym typeface="Wingdings 3" pitchFamily="18" charset="2"/>
              </a:rPr>
              <a:t>Organization managers, clients and/or their caregivers, </a:t>
            </a:r>
          </a:p>
          <a:p>
            <a:pPr marL="571500">
              <a:spcBef>
                <a:spcPts val="0"/>
              </a:spcBef>
              <a:buSzPct val="74000"/>
              <a:buNone/>
            </a:pPr>
            <a:r>
              <a:rPr lang="en-US" sz="9600" dirty="0" smtClean="0">
                <a:solidFill>
                  <a:schemeClr val="tx2">
                    <a:lumMod val="60000"/>
                    <a:lumOff val="40000"/>
                  </a:schemeClr>
                </a:solidFill>
                <a:ea typeface="Batang" pitchFamily="18" charset="-127"/>
                <a:sym typeface="Wingdings 3" pitchFamily="18" charset="2"/>
              </a:rPr>
              <a:t>          program staff, program funders, partner organizations </a:t>
            </a:r>
            <a:endParaRPr lang="en-US" sz="9600" dirty="0">
              <a:solidFill>
                <a:schemeClr val="tx2">
                  <a:lumMod val="60000"/>
                  <a:lumOff val="40000"/>
                </a:schemeClr>
              </a:solidFill>
              <a:ea typeface="Batang" pitchFamily="18" charset="-127"/>
            </a:endParaRPr>
          </a:p>
        </p:txBody>
      </p:sp>
      <p:sp>
        <p:nvSpPr>
          <p:cNvPr id="7" name="TextBox 6"/>
          <p:cNvSpPr txBox="1"/>
          <p:nvPr/>
        </p:nvSpPr>
        <p:spPr>
          <a:xfrm>
            <a:off x="533400" y="4500563"/>
            <a:ext cx="8077200" cy="1723549"/>
          </a:xfrm>
          <a:prstGeom prst="rect">
            <a:avLst/>
          </a:prstGeom>
          <a:noFill/>
        </p:spPr>
        <p:txBody>
          <a:bodyPr wrap="square" rtlCol="0">
            <a:spAutoFit/>
          </a:bodyPr>
          <a:lstStyle/>
          <a:p>
            <a:pPr marL="571500" indent="-290513">
              <a:spcBef>
                <a:spcPts val="1200"/>
              </a:spcBef>
              <a:buClrTx/>
              <a:buSzPct val="74000"/>
              <a:buFont typeface="Wingdings" pitchFamily="2" charset="2"/>
              <a:buChar char="Ø"/>
            </a:pPr>
            <a:r>
              <a:rPr lang="en-US" sz="2400" dirty="0" smtClean="0">
                <a:solidFill>
                  <a:srgbClr val="FF0000"/>
                </a:solidFill>
                <a:sym typeface="Wingdings 3" pitchFamily="18" charset="2"/>
              </a:rPr>
              <a:t>Stakeholders have diverse, often competing interests related to programs and evaluation.</a:t>
            </a:r>
          </a:p>
          <a:p>
            <a:pPr marL="571500" indent="-290513">
              <a:spcBef>
                <a:spcPts val="1200"/>
              </a:spcBef>
              <a:buClrTx/>
              <a:buSzPct val="74000"/>
              <a:buFont typeface="Wingdings" pitchFamily="2" charset="2"/>
              <a:buChar char="Ø"/>
            </a:pPr>
            <a:r>
              <a:rPr lang="en-US" sz="2400" dirty="0" smtClean="0">
                <a:solidFill>
                  <a:srgbClr val="FF0000"/>
                </a:solidFill>
                <a:sym typeface="Wingdings 3" pitchFamily="18" charset="2"/>
              </a:rPr>
              <a:t>Certain stakeholders are the primary intended users of evaluation.</a:t>
            </a:r>
          </a:p>
        </p:txBody>
      </p:sp>
      <p:sp>
        <p:nvSpPr>
          <p:cNvPr id="5" name="Slide Number Placeholder 8"/>
          <p:cNvSpPr>
            <a:spLocks noGrp="1"/>
          </p:cNvSpPr>
          <p:nvPr>
            <p:ph type="sldNum" sz="quarter" idx="12"/>
          </p:nvPr>
        </p:nvSpPr>
        <p:spPr>
          <a:xfrm>
            <a:off x="612648" y="6356350"/>
            <a:ext cx="1981200" cy="365760"/>
          </a:xfrm>
        </p:spPr>
        <p:txBody>
          <a:bodyPr/>
          <a:lstStyle/>
          <a:p>
            <a:r>
              <a:rPr lang="en-US" dirty="0" smtClean="0"/>
              <a:t>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3844.wmf"/>
          <p:cNvPicPr>
            <a:picLocks noChangeAspect="1" noChangeArrowheads="1"/>
          </p:cNvPicPr>
          <p:nvPr/>
        </p:nvPicPr>
        <p:blipFill>
          <a:blip r:embed="rId2" cstate="print"/>
          <a:srcRect/>
          <a:stretch>
            <a:fillRect/>
          </a:stretch>
        </p:blipFill>
        <p:spPr bwMode="auto">
          <a:xfrm>
            <a:off x="685800" y="228600"/>
            <a:ext cx="6781800" cy="647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304800"/>
            <a:ext cx="7769225" cy="840878"/>
          </a:xfrm>
        </p:spPr>
        <p:txBody>
          <a:bodyPr/>
          <a:lstStyle/>
          <a:p>
            <a:pPr eaLnBrk="1" hangingPunct="1"/>
            <a:r>
              <a:rPr lang="en-US" dirty="0" smtClean="0">
                <a:cs typeface="Arial" pitchFamily="34" charset="0"/>
              </a:rPr>
              <a:t>What if you saw results like these?</a:t>
            </a:r>
          </a:p>
        </p:txBody>
      </p:sp>
      <p:graphicFrame>
        <p:nvGraphicFramePr>
          <p:cNvPr id="1026" name="Object 2"/>
          <p:cNvGraphicFramePr>
            <a:graphicFrameLocks/>
          </p:cNvGraphicFramePr>
          <p:nvPr>
            <p:ph sz="quarter" idx="1"/>
          </p:nvPr>
        </p:nvGraphicFramePr>
        <p:xfrm>
          <a:off x="914400" y="1295400"/>
          <a:ext cx="7315200" cy="4724400"/>
        </p:xfrm>
        <a:graphic>
          <a:graphicData uri="http://schemas.openxmlformats.org/presentationml/2006/ole">
            <p:oleObj spid="_x0000_s1026" name="Worksheet" r:id="rId3" imgW="6979866" imgH="5600754" progId="Excel.Sheet.8">
              <p:embed/>
            </p:oleObj>
          </a:graphicData>
        </a:graphic>
      </p:graphicFrame>
      <p:cxnSp>
        <p:nvCxnSpPr>
          <p:cNvPr id="8" name="Straight Arrow Connector 7"/>
          <p:cNvCxnSpPr/>
          <p:nvPr/>
        </p:nvCxnSpPr>
        <p:spPr>
          <a:xfrm>
            <a:off x="2819400" y="3733800"/>
            <a:ext cx="5181600" cy="76200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2971800"/>
            <a:ext cx="2209800" cy="45720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3429000"/>
            <a:ext cx="2133600" cy="1588"/>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81200" y="4114800"/>
            <a:ext cx="624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Slide Number Placeholder 7"/>
          <p:cNvSpPr>
            <a:spLocks noGrp="1"/>
          </p:cNvSpPr>
          <p:nvPr>
            <p:ph type="sldNum" sz="quarter" idx="12"/>
          </p:nvPr>
        </p:nvSpPr>
        <p:spPr>
          <a:xfrm>
            <a:off x="612648" y="6356350"/>
            <a:ext cx="1981200" cy="365760"/>
          </a:xfrm>
        </p:spPr>
        <p:txBody>
          <a:bodyPr/>
          <a:lstStyle/>
          <a:p>
            <a:r>
              <a:rPr lang="en-US" dirty="0" err="1" smtClean="0"/>
              <a: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Or results like these?</a:t>
            </a:r>
            <a:endParaRPr lang="en-US" sz="3200" dirty="0"/>
          </a:p>
        </p:txBody>
      </p:sp>
      <p:sp>
        <p:nvSpPr>
          <p:cNvPr id="3" name="Content Placeholder 2"/>
          <p:cNvSpPr>
            <a:spLocks noGrp="1"/>
          </p:cNvSpPr>
          <p:nvPr>
            <p:ph sz="quarter" idx="1"/>
          </p:nvPr>
        </p:nvSpPr>
        <p:spPr>
          <a:xfrm>
            <a:off x="762000" y="1219200"/>
            <a:ext cx="7620000" cy="2362200"/>
          </a:xfrm>
        </p:spPr>
        <p:txBody>
          <a:bodyPr>
            <a:normAutofit/>
          </a:bodyPr>
          <a:lstStyle/>
          <a:p>
            <a:r>
              <a:rPr lang="en-US" dirty="0" smtClean="0"/>
              <a:t>More than 90% of case managers at all sites but location C indicated they had fully adopted the Program model (PM).</a:t>
            </a:r>
          </a:p>
          <a:p>
            <a:pPr>
              <a:spcBef>
                <a:spcPts val="1800"/>
              </a:spcBef>
            </a:pPr>
            <a:r>
              <a:rPr lang="en-US" dirty="0" smtClean="0"/>
              <a:t>Two-thirds or more of clients at all sites but location C reported improved quality of life.</a:t>
            </a:r>
          </a:p>
          <a:p>
            <a:endParaRPr lang="en-US" dirty="0"/>
          </a:p>
        </p:txBody>
      </p:sp>
      <p:graphicFrame>
        <p:nvGraphicFramePr>
          <p:cNvPr id="5" name="Content Placeholder 4"/>
          <p:cNvGraphicFramePr>
            <a:graphicFrameLocks noGrp="1"/>
          </p:cNvGraphicFramePr>
          <p:nvPr>
            <p:ph sz="quarter" idx="2"/>
          </p:nvPr>
        </p:nvGraphicFramePr>
        <p:xfrm>
          <a:off x="1295400" y="3733800"/>
          <a:ext cx="6248400" cy="2494280"/>
        </p:xfrm>
        <a:graphic>
          <a:graphicData uri="http://schemas.openxmlformats.org/drawingml/2006/table">
            <a:tbl>
              <a:tblPr firstRow="1" bandRow="1">
                <a:tableStyleId>{073A0DAA-6AF3-43AB-8588-CEC1D06C72B9}</a:tableStyleId>
              </a:tblPr>
              <a:tblGrid>
                <a:gridCol w="1718310"/>
                <a:gridCol w="4530090"/>
              </a:tblGrid>
              <a:tr h="370840">
                <a:tc>
                  <a:txBody>
                    <a:bodyPr/>
                    <a:lstStyle/>
                    <a:p>
                      <a:r>
                        <a:rPr lang="en-US" dirty="0" smtClean="0"/>
                        <a:t>SITE</a:t>
                      </a:r>
                      <a:endParaRPr lang="en-US" dirty="0"/>
                    </a:p>
                  </a:txBody>
                  <a:tcPr/>
                </a:tc>
                <a:tc>
                  <a:txBody>
                    <a:bodyPr/>
                    <a:lstStyle/>
                    <a:p>
                      <a:r>
                        <a:rPr lang="en-US" dirty="0" smtClean="0"/>
                        <a:t>% of clients reporting improved quality</a:t>
                      </a:r>
                      <a:r>
                        <a:rPr lang="en-US" baseline="0" dirty="0" smtClean="0"/>
                        <a:t> of life since  PM initiated.</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69%</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73%</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40%</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71%</a:t>
                      </a:r>
                      <a:endParaRPr lang="en-US" dirty="0"/>
                    </a:p>
                  </a:txBody>
                  <a:tcPr/>
                </a:tc>
              </a:tr>
              <a:tr h="370840">
                <a:tc>
                  <a:txBody>
                    <a:bodyPr/>
                    <a:lstStyle/>
                    <a:p>
                      <a:pPr algn="ctr"/>
                      <a:r>
                        <a:rPr lang="en-US" dirty="0" smtClean="0"/>
                        <a:t>E</a:t>
                      </a:r>
                      <a:endParaRPr lang="en-US" dirty="0"/>
                    </a:p>
                  </a:txBody>
                  <a:tcPr/>
                </a:tc>
                <a:tc>
                  <a:txBody>
                    <a:bodyPr/>
                    <a:lstStyle/>
                    <a:p>
                      <a:pPr algn="ctr"/>
                      <a:r>
                        <a:rPr lang="en-US" dirty="0" smtClean="0"/>
                        <a:t>66%</a:t>
                      </a:r>
                      <a:endParaRPr lang="en-US" dirty="0"/>
                    </a:p>
                  </a:txBody>
                  <a:tcPr/>
                </a:tc>
              </a:tr>
            </a:tbl>
          </a:graphicData>
        </a:graphic>
      </p:graphicFrame>
      <p:sp>
        <p:nvSpPr>
          <p:cNvPr id="6" name="Slide Number Placeholder 7"/>
          <p:cNvSpPr>
            <a:spLocks noGrp="1"/>
          </p:cNvSpPr>
          <p:nvPr>
            <p:ph type="sldNum" sz="quarter" idx="12"/>
          </p:nvPr>
        </p:nvSpPr>
        <p:spPr>
          <a:xfrm>
            <a:off x="612648" y="6356350"/>
            <a:ext cx="1981200" cy="365760"/>
          </a:xfrm>
        </p:spPr>
        <p:txBody>
          <a:bodyPr/>
          <a:lstStyle/>
          <a:p>
            <a:r>
              <a:rPr lang="en-US" dirty="0" smtClean="0"/>
              <a:t>ii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304800"/>
            <a:ext cx="7769225" cy="840878"/>
          </a:xfrm>
        </p:spPr>
        <p:txBody>
          <a:bodyPr/>
          <a:lstStyle/>
          <a:p>
            <a:pPr eaLnBrk="1" hangingPunct="1"/>
            <a:r>
              <a:rPr lang="en-US" dirty="0" smtClean="0">
                <a:cs typeface="Arial" pitchFamily="34" charset="0"/>
              </a:rPr>
              <a:t>Or these?</a:t>
            </a:r>
          </a:p>
        </p:txBody>
      </p:sp>
      <p:graphicFrame>
        <p:nvGraphicFramePr>
          <p:cNvPr id="6" name="Content Placeholder 5"/>
          <p:cNvGraphicFramePr>
            <a:graphicFrameLocks noGrp="1"/>
          </p:cNvGraphicFramePr>
          <p:nvPr>
            <p:ph sz="quarter" idx="1"/>
          </p:nvPr>
        </p:nvGraphicFramePr>
        <p:xfrm>
          <a:off x="0" y="1219200"/>
          <a:ext cx="8763000" cy="5105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rot="5400000">
            <a:off x="8077200" y="3505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7"/>
          <p:cNvSpPr>
            <a:spLocks noGrp="1"/>
          </p:cNvSpPr>
          <p:nvPr>
            <p:ph type="sldNum" sz="quarter" idx="12"/>
          </p:nvPr>
        </p:nvSpPr>
        <p:spPr>
          <a:xfrm>
            <a:off x="612648" y="6356350"/>
            <a:ext cx="1981200" cy="365760"/>
          </a:xfrm>
        </p:spPr>
        <p:txBody>
          <a:bodyPr/>
          <a:lstStyle/>
          <a:p>
            <a:r>
              <a:rPr lang="en-US" dirty="0" smtClean="0"/>
              <a:t>iii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lumMod val="85000"/>
                  </a:schemeClr>
                </a:solidFill>
              </a:rPr>
              <a:t>What if you saw results like these?</a:t>
            </a:r>
            <a:endParaRPr lang="en-US" sz="3200" dirty="0">
              <a:solidFill>
                <a:schemeClr val="tx1">
                  <a:lumMod val="85000"/>
                </a:schemeClr>
              </a:solidFill>
            </a:endParaRPr>
          </a:p>
        </p:txBody>
      </p:sp>
      <p:graphicFrame>
        <p:nvGraphicFramePr>
          <p:cNvPr id="4" name="Content Placeholder 3"/>
          <p:cNvGraphicFramePr>
            <a:graphicFrameLocks noGrp="1"/>
          </p:cNvGraphicFramePr>
          <p:nvPr>
            <p:ph sz="quarter" idx="1"/>
          </p:nvPr>
        </p:nvGraphicFramePr>
        <p:xfrm>
          <a:off x="990600" y="1447800"/>
          <a:ext cx="7772400" cy="4785360"/>
        </p:xfrm>
        <a:graphic>
          <a:graphicData uri="http://schemas.openxmlformats.org/drawingml/2006/table">
            <a:tbl>
              <a:tblPr firstRow="1" bandRow="1">
                <a:tableStyleId>{E8034E78-7F5D-4C2E-B375-FC64B27BC917}</a:tableStyleId>
              </a:tblPr>
              <a:tblGrid>
                <a:gridCol w="5410200"/>
                <a:gridCol w="1066800"/>
                <a:gridCol w="838200"/>
                <a:gridCol w="457200"/>
              </a:tblGrid>
              <a:tr h="152400">
                <a:tc>
                  <a:txBody>
                    <a:bodyPr/>
                    <a:lstStyle/>
                    <a:p>
                      <a:pPr algn="ctr"/>
                      <a:endParaRPr lang="en-US" dirty="0"/>
                    </a:p>
                  </a:txBody>
                  <a:tcPr/>
                </a:tc>
                <a:tc gridSpan="3">
                  <a:txBody>
                    <a:bodyPr/>
                    <a:lstStyle/>
                    <a:p>
                      <a:pPr algn="l"/>
                      <a:r>
                        <a:rPr lang="en-US" dirty="0" smtClean="0"/>
                        <a:t>          RESULTS</a:t>
                      </a:r>
                      <a:endParaRPr lang="en-US" dirty="0"/>
                    </a:p>
                  </a:txBody>
                  <a:tcPr/>
                </a:tc>
                <a:tc hMerge="1">
                  <a:txBody>
                    <a:bodyPr/>
                    <a:lstStyle/>
                    <a:p>
                      <a:endParaRPr lang="en-US" dirty="0"/>
                    </a:p>
                  </a:txBody>
                  <a:tcPr/>
                </a:tc>
                <a:tc hMerge="1">
                  <a:txBody>
                    <a:bodyPr/>
                    <a:lstStyle/>
                    <a:p>
                      <a:endParaRPr lang="en-US" dirty="0"/>
                    </a:p>
                  </a:txBody>
                  <a:tcPr/>
                </a:tc>
              </a:tr>
              <a:tr h="152400">
                <a:tc>
                  <a:txBody>
                    <a:bodyPr/>
                    <a:lstStyle/>
                    <a:p>
                      <a:r>
                        <a:rPr lang="en-US" sz="2000" dirty="0" smtClean="0"/>
                        <a:t>Desired Outcome</a:t>
                      </a:r>
                      <a:endParaRPr lang="en-US" sz="2000" dirty="0"/>
                    </a:p>
                  </a:txBody>
                  <a:tcPr/>
                </a:tc>
                <a:tc>
                  <a:txBody>
                    <a:bodyPr/>
                    <a:lstStyle/>
                    <a:p>
                      <a:r>
                        <a:rPr lang="en-US" dirty="0" smtClean="0"/>
                        <a:t> 2009</a:t>
                      </a:r>
                      <a:endParaRPr lang="en-US" dirty="0"/>
                    </a:p>
                  </a:txBody>
                  <a:tcPr/>
                </a:tc>
                <a:tc>
                  <a:txBody>
                    <a:bodyPr/>
                    <a:lstStyle/>
                    <a:p>
                      <a:r>
                        <a:rPr lang="en-US" dirty="0" smtClean="0"/>
                        <a:t>2010</a:t>
                      </a:r>
                      <a:endParaRPr lang="en-US" dirty="0"/>
                    </a:p>
                  </a:txBody>
                  <a:tcPr/>
                </a:tc>
                <a:tc>
                  <a:txBody>
                    <a:bodyPr/>
                    <a:lstStyle/>
                    <a:p>
                      <a:endParaRPr lang="en-US" dirty="0"/>
                    </a:p>
                  </a:txBody>
                  <a:tcPr/>
                </a:tc>
              </a:tr>
              <a:tr h="370840">
                <a:tc>
                  <a:txBody>
                    <a:bodyPr/>
                    <a:lstStyle/>
                    <a:p>
                      <a:pPr>
                        <a:buFont typeface="Arial" pitchFamily="34" charset="0"/>
                        <a:buNone/>
                      </a:pPr>
                      <a:r>
                        <a:rPr lang="en-US" sz="2000" dirty="0" smtClean="0">
                          <a:solidFill>
                            <a:schemeClr val="tx1"/>
                          </a:solidFill>
                        </a:rPr>
                        <a:t>* 65% of Clients show slowed or prevented</a:t>
                      </a:r>
                    </a:p>
                    <a:p>
                      <a:pPr marL="174625" indent="0">
                        <a:buFont typeface="Arial" pitchFamily="34" charset="0"/>
                        <a:buNone/>
                        <a:tabLst>
                          <a:tab pos="168275" algn="l"/>
                        </a:tabLst>
                      </a:pPr>
                      <a:r>
                        <a:rPr lang="en-US" sz="2000" dirty="0" smtClean="0">
                          <a:solidFill>
                            <a:schemeClr val="tx1"/>
                          </a:solidFill>
                        </a:rPr>
                        <a:t> disease progression</a:t>
                      </a:r>
                      <a:r>
                        <a:rPr lang="en-US" sz="2000" baseline="0" dirty="0" smtClean="0">
                          <a:solidFill>
                            <a:schemeClr val="tx1"/>
                          </a:solidFill>
                        </a:rPr>
                        <a:t> at 6 and 12 months</a:t>
                      </a:r>
                      <a:endParaRPr lang="en-US" sz="2000" dirty="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c>
                  <a:txBody>
                    <a:bodyPr/>
                    <a:lstStyle/>
                    <a:p>
                      <a:pPr algn="ctr"/>
                      <a:r>
                        <a:rPr lang="en-US" dirty="0" smtClean="0">
                          <a:solidFill>
                            <a:schemeClr val="tx1"/>
                          </a:solidFill>
                        </a:rPr>
                        <a:t>87%</a:t>
                      </a:r>
                      <a:endParaRPr lang="en-US" dirty="0">
                        <a:solidFill>
                          <a:schemeClr val="tx1"/>
                        </a:solidFill>
                      </a:endParaRPr>
                    </a:p>
                  </a:txBody>
                  <a:tcPr/>
                </a:tc>
                <a:tc>
                  <a:txBody>
                    <a:bodyPr/>
                    <a:lstStyle/>
                    <a:p>
                      <a:pPr algn="ctr"/>
                      <a:endParaRPr lang="en-US" dirty="0"/>
                    </a:p>
                  </a:txBody>
                  <a:tcPr/>
                </a:tc>
              </a:tr>
              <a:tr h="370840">
                <a:tc>
                  <a:txBody>
                    <a:bodyPr/>
                    <a:lstStyle/>
                    <a:p>
                      <a:pPr marL="228600" indent="-228600"/>
                      <a:r>
                        <a:rPr lang="en-US" sz="2000" dirty="0" smtClean="0">
                          <a:solidFill>
                            <a:schemeClr val="tx1"/>
                          </a:solidFill>
                        </a:rPr>
                        <a:t>*</a:t>
                      </a:r>
                      <a:r>
                        <a:rPr lang="en-US" sz="2000" baseline="0" dirty="0" smtClean="0">
                          <a:solidFill>
                            <a:schemeClr val="tx1"/>
                          </a:solidFill>
                        </a:rPr>
                        <a:t>  75% of clients are fully engaged in HIV primary medical care</a:t>
                      </a:r>
                      <a:endParaRPr lang="en-US" sz="2000" dirty="0">
                        <a:solidFill>
                          <a:schemeClr val="tx1"/>
                        </a:solidFill>
                      </a:endParaRPr>
                    </a:p>
                  </a:txBody>
                  <a:tcPr/>
                </a:tc>
                <a:tc>
                  <a:txBody>
                    <a:bodyPr/>
                    <a:lstStyle/>
                    <a:p>
                      <a:pPr algn="ctr"/>
                      <a:r>
                        <a:rPr lang="en-US" dirty="0" smtClean="0">
                          <a:solidFill>
                            <a:schemeClr val="tx1"/>
                          </a:solidFill>
                        </a:rPr>
                        <a:t>96%</a:t>
                      </a:r>
                      <a:endParaRPr lang="en-US" dirty="0">
                        <a:solidFill>
                          <a:schemeClr val="tx1"/>
                        </a:solidFill>
                      </a:endParaRPr>
                    </a:p>
                  </a:txBody>
                  <a:tcPr/>
                </a:tc>
                <a:tc>
                  <a:txBody>
                    <a:bodyPr/>
                    <a:lstStyle/>
                    <a:p>
                      <a:pPr algn="ctr"/>
                      <a:r>
                        <a:rPr lang="en-US" dirty="0" smtClean="0">
                          <a:solidFill>
                            <a:schemeClr val="tx1"/>
                          </a:solidFill>
                        </a:rPr>
                        <a:t>96%</a:t>
                      </a:r>
                      <a:endParaRPr lang="en-US" dirty="0">
                        <a:solidFill>
                          <a:schemeClr val="tx1"/>
                        </a:solidFill>
                      </a:endParaRPr>
                    </a:p>
                  </a:txBody>
                  <a:tcPr/>
                </a:tc>
                <a:tc>
                  <a:txBody>
                    <a:bodyPr/>
                    <a:lstStyle/>
                    <a:p>
                      <a:endParaRPr lang="en-US" dirty="0"/>
                    </a:p>
                  </a:txBody>
                  <a:tcPr/>
                </a:tc>
              </a:tr>
              <a:tr h="370840">
                <a:tc>
                  <a:txBody>
                    <a:bodyPr/>
                    <a:lstStyle/>
                    <a:p>
                      <a:pPr marL="228600" indent="-228600"/>
                      <a:r>
                        <a:rPr lang="en-US" sz="2000" dirty="0" smtClean="0">
                          <a:solidFill>
                            <a:schemeClr val="tx1"/>
                          </a:solidFill>
                        </a:rPr>
                        <a:t>*</a:t>
                      </a:r>
                      <a:r>
                        <a:rPr lang="en-US" sz="2000" baseline="0" dirty="0" smtClean="0">
                          <a:solidFill>
                            <a:schemeClr val="tx1"/>
                          </a:solidFill>
                        </a:rPr>
                        <a:t> 80% of clients show progress in 2 or more areas of service plan</a:t>
                      </a:r>
                      <a:endParaRPr lang="en-US" sz="2000" dirty="0">
                        <a:solidFill>
                          <a:schemeClr val="tx1"/>
                        </a:solidFill>
                      </a:endParaRPr>
                    </a:p>
                  </a:txBody>
                  <a:tcPr/>
                </a:tc>
                <a:tc>
                  <a:txBody>
                    <a:bodyPr/>
                    <a:lstStyle/>
                    <a:p>
                      <a:pPr algn="ctr"/>
                      <a:r>
                        <a:rPr lang="en-US" dirty="0" smtClean="0">
                          <a:solidFill>
                            <a:schemeClr val="tx1"/>
                          </a:solidFill>
                        </a:rPr>
                        <a:t>90%</a:t>
                      </a:r>
                      <a:endParaRPr lang="en-US" dirty="0">
                        <a:solidFill>
                          <a:schemeClr val="tx1"/>
                        </a:solidFill>
                      </a:endParaRPr>
                    </a:p>
                  </a:txBody>
                  <a:tcPr/>
                </a:tc>
                <a:tc>
                  <a:txBody>
                    <a:bodyPr/>
                    <a:lstStyle/>
                    <a:p>
                      <a:pPr algn="ctr"/>
                      <a:r>
                        <a:rPr lang="en-US" dirty="0" smtClean="0">
                          <a:solidFill>
                            <a:schemeClr val="tx1"/>
                          </a:solidFill>
                        </a:rPr>
                        <a:t>94%</a:t>
                      </a:r>
                      <a:endParaRPr lang="en-US" dirty="0">
                        <a:solidFill>
                          <a:schemeClr val="tx1"/>
                        </a:solidFill>
                      </a:endParaRPr>
                    </a:p>
                  </a:txBody>
                  <a:tcPr/>
                </a:tc>
                <a:tc>
                  <a:txBody>
                    <a:bodyPr/>
                    <a:lstStyle/>
                    <a:p>
                      <a:endParaRPr lang="en-US" dirty="0"/>
                    </a:p>
                  </a:txBody>
                  <a:tcPr/>
                </a:tc>
              </a:tr>
              <a:tr h="370840">
                <a:tc>
                  <a:txBody>
                    <a:bodyPr/>
                    <a:lstStyle/>
                    <a:p>
                      <a:pPr marL="174625" indent="-174625"/>
                      <a:r>
                        <a:rPr lang="en-US" sz="1800" dirty="0" smtClean="0">
                          <a:solidFill>
                            <a:schemeClr val="tx1"/>
                          </a:solidFill>
                        </a:rPr>
                        <a:t>*</a:t>
                      </a:r>
                      <a:r>
                        <a:rPr lang="en-US" sz="1800" baseline="0" dirty="0" smtClean="0">
                          <a:solidFill>
                            <a:schemeClr val="tx1"/>
                          </a:solidFill>
                        </a:rPr>
                        <a:t> </a:t>
                      </a:r>
                      <a:r>
                        <a:rPr lang="en-US" sz="1800" dirty="0" smtClean="0">
                          <a:solidFill>
                            <a:schemeClr val="tx1"/>
                          </a:solidFill>
                        </a:rPr>
                        <a:t>50% of clients with mental health issues show improvement</a:t>
                      </a:r>
                      <a:r>
                        <a:rPr lang="en-US" sz="1800" baseline="0" dirty="0" smtClean="0">
                          <a:solidFill>
                            <a:schemeClr val="tx1"/>
                          </a:solidFill>
                        </a:rPr>
                        <a:t>  in mental health function by 6 months</a:t>
                      </a:r>
                      <a:endParaRPr lang="en-US" sz="1800" dirty="0">
                        <a:solidFill>
                          <a:schemeClr val="tx1"/>
                        </a:solidFill>
                      </a:endParaRPr>
                    </a:p>
                  </a:txBody>
                  <a:tcPr/>
                </a:tc>
                <a:tc>
                  <a:txBody>
                    <a:bodyPr/>
                    <a:lstStyle/>
                    <a:p>
                      <a:pPr algn="ctr"/>
                      <a:r>
                        <a:rPr lang="en-US" dirty="0" smtClean="0">
                          <a:solidFill>
                            <a:schemeClr val="tx1"/>
                          </a:solidFill>
                        </a:rPr>
                        <a:t>97%</a:t>
                      </a:r>
                      <a:endParaRPr lang="en-US" dirty="0">
                        <a:solidFill>
                          <a:schemeClr val="tx1"/>
                        </a:solidFill>
                      </a:endParaRPr>
                    </a:p>
                  </a:txBody>
                  <a:tcPr/>
                </a:tc>
                <a:tc>
                  <a:txBody>
                    <a:bodyPr/>
                    <a:lstStyle/>
                    <a:p>
                      <a:pPr algn="ctr"/>
                      <a:r>
                        <a:rPr lang="en-US" dirty="0" smtClean="0">
                          <a:solidFill>
                            <a:schemeClr val="tx1"/>
                          </a:solidFill>
                        </a:rPr>
                        <a:t>97%</a:t>
                      </a:r>
                      <a:endParaRPr lang="en-US" dirty="0">
                        <a:solidFill>
                          <a:schemeClr val="tx1"/>
                        </a:solidFill>
                      </a:endParaRPr>
                    </a:p>
                  </a:txBody>
                  <a:tcPr/>
                </a:tc>
                <a:tc>
                  <a:txBody>
                    <a:bodyPr/>
                    <a:lstStyle/>
                    <a:p>
                      <a:endParaRPr lang="en-US" dirty="0"/>
                    </a:p>
                  </a:txBody>
                  <a:tcPr/>
                </a:tc>
              </a:tr>
              <a:tr h="370840">
                <a:tc>
                  <a:txBody>
                    <a:bodyPr/>
                    <a:lstStyle/>
                    <a:p>
                      <a:pPr marL="174625" indent="-174625"/>
                      <a:r>
                        <a:rPr lang="en-US" sz="1800" dirty="0" smtClean="0">
                          <a:solidFill>
                            <a:schemeClr val="tx1"/>
                          </a:solidFill>
                        </a:rPr>
                        <a:t>* 75% of clients enrolled in  SA treatment</a:t>
                      </a:r>
                      <a:r>
                        <a:rPr lang="en-US" sz="1800" baseline="0" dirty="0" smtClean="0">
                          <a:solidFill>
                            <a:schemeClr val="tx1"/>
                          </a:solidFill>
                        </a:rPr>
                        <a:t> decrease use of drugs/alcohol after accessing services</a:t>
                      </a:r>
                      <a:endParaRPr lang="en-US" sz="1800" dirty="0">
                        <a:solidFill>
                          <a:schemeClr val="tx1"/>
                        </a:solidFill>
                      </a:endParaRPr>
                    </a:p>
                  </a:txBody>
                  <a:tcPr/>
                </a:tc>
                <a:tc>
                  <a:txBody>
                    <a:bodyPr/>
                    <a:lstStyle/>
                    <a:p>
                      <a:pPr algn="ctr"/>
                      <a:r>
                        <a:rPr lang="en-US" dirty="0" smtClean="0">
                          <a:solidFill>
                            <a:schemeClr val="tx1"/>
                          </a:solidFill>
                        </a:rPr>
                        <a:t>93%</a:t>
                      </a:r>
                      <a:endParaRPr lang="en-US" dirty="0">
                        <a:solidFill>
                          <a:schemeClr val="tx1"/>
                        </a:solidFill>
                      </a:endParaRPr>
                    </a:p>
                  </a:txBody>
                  <a:tcPr/>
                </a:tc>
                <a:tc>
                  <a:txBody>
                    <a:bodyPr/>
                    <a:lstStyle/>
                    <a:p>
                      <a:pPr algn="ctr"/>
                      <a:r>
                        <a:rPr lang="en-US" dirty="0" smtClean="0">
                          <a:solidFill>
                            <a:schemeClr val="tx1"/>
                          </a:solidFill>
                        </a:rPr>
                        <a:t>92%</a:t>
                      </a:r>
                      <a:endParaRPr lang="en-US" dirty="0">
                        <a:solidFill>
                          <a:schemeClr val="tx1"/>
                        </a:solidFill>
                      </a:endParaRPr>
                    </a:p>
                  </a:txBody>
                  <a:tcPr/>
                </a:tc>
                <a:tc>
                  <a:txBody>
                    <a:bodyPr/>
                    <a:lstStyle/>
                    <a:p>
                      <a:endParaRPr lang="en-US" dirty="0"/>
                    </a:p>
                  </a:txBody>
                  <a:tcPr/>
                </a:tc>
              </a:tr>
              <a:tr h="370840">
                <a:tc>
                  <a:txBody>
                    <a:bodyPr/>
                    <a:lstStyle/>
                    <a:p>
                      <a:pPr marL="174625" indent="-174625"/>
                      <a:r>
                        <a:rPr lang="en-US" sz="1800" dirty="0" smtClean="0">
                          <a:solidFill>
                            <a:schemeClr val="tx1"/>
                          </a:solidFill>
                        </a:rPr>
                        <a:t>* 90% of clients show improved</a:t>
                      </a:r>
                      <a:r>
                        <a:rPr lang="en-US" sz="1800" baseline="0" dirty="0" smtClean="0">
                          <a:solidFill>
                            <a:schemeClr val="tx1"/>
                          </a:solidFill>
                        </a:rPr>
                        <a:t> or maintained oral health at 6 and 12 months</a:t>
                      </a:r>
                      <a:endParaRPr lang="en-US" sz="1800" dirty="0">
                        <a:solidFill>
                          <a:schemeClr val="tx1"/>
                        </a:solidFill>
                      </a:endParaRPr>
                    </a:p>
                  </a:txBody>
                  <a:tcPr/>
                </a:tc>
                <a:tc>
                  <a:txBody>
                    <a:bodyPr/>
                    <a:lstStyle/>
                    <a:p>
                      <a:pPr algn="ctr"/>
                      <a:r>
                        <a:rPr lang="en-US" dirty="0" smtClean="0">
                          <a:solidFill>
                            <a:schemeClr val="tx1"/>
                          </a:solidFill>
                        </a:rPr>
                        <a:t>92%</a:t>
                      </a:r>
                      <a:endParaRPr lang="en-US" dirty="0">
                        <a:solidFill>
                          <a:schemeClr val="tx1"/>
                        </a:solidFill>
                      </a:endParaRPr>
                    </a:p>
                  </a:txBody>
                  <a:tcPr/>
                </a:tc>
                <a:tc>
                  <a:txBody>
                    <a:bodyPr/>
                    <a:lstStyle/>
                    <a:p>
                      <a:pPr algn="ctr"/>
                      <a:r>
                        <a:rPr lang="en-US" dirty="0" smtClean="0">
                          <a:solidFill>
                            <a:schemeClr val="tx1"/>
                          </a:solidFill>
                        </a:rPr>
                        <a:t>94%</a:t>
                      </a:r>
                      <a:endParaRPr lang="en-US" dirty="0">
                        <a:solidFill>
                          <a:schemeClr val="tx1"/>
                        </a:solidFill>
                      </a:endParaRPr>
                    </a:p>
                  </a:txBody>
                  <a:tcPr/>
                </a:tc>
                <a:tc>
                  <a:txBody>
                    <a:bodyPr/>
                    <a:lstStyle/>
                    <a:p>
                      <a:endParaRPr lang="en-US" dirty="0"/>
                    </a:p>
                  </a:txBody>
                  <a:tcPr/>
                </a:tc>
              </a:tr>
            </a:tbl>
          </a:graphicData>
        </a:graphic>
      </p:graphicFrame>
      <p:sp>
        <p:nvSpPr>
          <p:cNvPr id="5" name="Up Arrow 4"/>
          <p:cNvSpPr/>
          <p:nvPr/>
        </p:nvSpPr>
        <p:spPr>
          <a:xfrm>
            <a:off x="8382000" y="23622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8382000" y="30480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8382000" y="36576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382000" y="43434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8382000" y="49530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8382000" y="5562600"/>
            <a:ext cx="228600" cy="304800"/>
          </a:xfrm>
          <a:prstGeom prst="up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r>
              <a:rPr lang="en-US" dirty="0" smtClean="0"/>
              <a:t>iv</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Logical Considerations for Planning</a:t>
            </a:r>
            <a:endParaRPr lang="en-US" dirty="0"/>
          </a:p>
        </p:txBody>
      </p:sp>
      <p:sp>
        <p:nvSpPr>
          <p:cNvPr id="3" name="Content Placeholder 2"/>
          <p:cNvSpPr>
            <a:spLocks noGrp="1"/>
          </p:cNvSpPr>
          <p:nvPr>
            <p:ph sz="quarter" idx="1"/>
          </p:nvPr>
        </p:nvSpPr>
        <p:spPr>
          <a:xfrm>
            <a:off x="457200" y="1219200"/>
            <a:ext cx="8229600" cy="5029200"/>
          </a:xfrm>
        </p:spPr>
        <p:txBody>
          <a:bodyPr>
            <a:normAutofit fontScale="25000" lnSpcReduction="20000"/>
          </a:bodyPr>
          <a:lstStyle/>
          <a:p>
            <a:pPr marL="514350" indent="-514350">
              <a:buFont typeface="+mj-lt"/>
              <a:buAutoNum type="arabicPeriod"/>
            </a:pPr>
            <a:r>
              <a:rPr lang="en-US" sz="9600" dirty="0" smtClean="0"/>
              <a:t>Think about the results you want.</a:t>
            </a:r>
          </a:p>
          <a:p>
            <a:pPr marL="514350" indent="-514350">
              <a:buFont typeface="+mj-lt"/>
              <a:buAutoNum type="arabicPeriod"/>
            </a:pPr>
            <a:r>
              <a:rPr lang="en-US" sz="9600" dirty="0" smtClean="0"/>
              <a:t>Decide what strategies will help you achieve those results?</a:t>
            </a:r>
          </a:p>
          <a:p>
            <a:pPr marL="514350" indent="-514350">
              <a:buFont typeface="+mj-lt"/>
              <a:buAutoNum type="arabicPeriod"/>
            </a:pPr>
            <a:r>
              <a:rPr lang="en-US" sz="9600" dirty="0" smtClean="0"/>
              <a:t>Think about what inputs you need to conduct the desired strategies. </a:t>
            </a:r>
          </a:p>
          <a:p>
            <a:pPr marL="514350" indent="-514350">
              <a:buFont typeface="+mj-lt"/>
              <a:buAutoNum type="arabicPeriod"/>
            </a:pPr>
            <a:endParaRPr lang="en-US" sz="9600" dirty="0" smtClean="0"/>
          </a:p>
          <a:p>
            <a:pPr marL="514350" indent="-514350">
              <a:buFont typeface="+mj-lt"/>
              <a:buAutoNum type="arabicPeriod"/>
            </a:pPr>
            <a:r>
              <a:rPr lang="en-US" sz="9600" dirty="0" smtClean="0"/>
              <a:t>Specify outcomes, identify indicators and targets.**</a:t>
            </a:r>
          </a:p>
          <a:p>
            <a:pPr marL="514350" indent="-514350">
              <a:buFont typeface="+mj-lt"/>
              <a:buAutoNum type="arabicPeriod"/>
            </a:pPr>
            <a:endParaRPr lang="en-US" sz="9600" dirty="0" smtClean="0"/>
          </a:p>
          <a:p>
            <a:pPr marL="514350" indent="-514350">
              <a:buNone/>
            </a:pPr>
            <a:r>
              <a:rPr lang="en-US" sz="9600" dirty="0" smtClean="0"/>
              <a:t>    DECIDE IN ADVANCE, </a:t>
            </a:r>
          </a:p>
          <a:p>
            <a:pPr marL="514350" indent="-514350">
              <a:buNone/>
            </a:pPr>
            <a:r>
              <a:rPr lang="en-US" sz="9600" dirty="0" smtClean="0"/>
              <a:t>           HOW GOOD IS GOOD ENOUGH</a:t>
            </a:r>
          </a:p>
          <a:p>
            <a:pPr marL="514350" indent="-514350">
              <a:buNone/>
            </a:pPr>
            <a:endParaRPr lang="en-US" sz="9600" dirty="0" smtClean="0"/>
          </a:p>
          <a:p>
            <a:pPr marL="514350" indent="-514350">
              <a:buNone/>
            </a:pPr>
            <a:r>
              <a:rPr lang="en-US" sz="9600" dirty="0" smtClean="0"/>
              <a:t>5.      Document how services are delivered.</a:t>
            </a:r>
          </a:p>
          <a:p>
            <a:pPr marL="514350" indent="-514350">
              <a:buNone/>
            </a:pPr>
            <a:endParaRPr lang="en-US" sz="9600" dirty="0" smtClean="0"/>
          </a:p>
          <a:p>
            <a:pPr marL="514350" indent="-514350">
              <a:buNone/>
            </a:pPr>
            <a:r>
              <a:rPr lang="en-US" sz="9600" dirty="0" smtClean="0"/>
              <a:t>6.  	 Evaluate actual results (outcomes).</a:t>
            </a:r>
          </a:p>
          <a:p>
            <a:pPr marL="514350" indent="-514350">
              <a:buNone/>
            </a:pPr>
            <a:endParaRPr lang="en-US" sz="5000" dirty="0" smtClean="0"/>
          </a:p>
          <a:p>
            <a:pPr marL="514350" indent="-514350">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a:p>
            <a:pPr marL="514350" indent="-514350">
              <a:lnSpc>
                <a:spcPct val="120000"/>
              </a:lnSpc>
              <a:spcBef>
                <a:spcPts val="0"/>
              </a:spcBef>
              <a:buNone/>
            </a:pPr>
            <a:endParaRPr lang="en-US" dirty="0" smtClean="0"/>
          </a:p>
        </p:txBody>
      </p:sp>
      <p:pic>
        <p:nvPicPr>
          <p:cNvPr id="5122" name="Picture 2" descr="C:\Users\anita.OMGDOMAIN\AppData\Local\Microsoft\Windows\Temporary Internet Files\Content.IE5\VSW13P7V\MC900434750[1].png"/>
          <p:cNvPicPr>
            <a:picLocks noChangeAspect="1" noChangeArrowheads="1"/>
          </p:cNvPicPr>
          <p:nvPr/>
        </p:nvPicPr>
        <p:blipFill>
          <a:blip r:embed="rId2" cstate="print"/>
          <a:srcRect/>
          <a:stretch>
            <a:fillRect/>
          </a:stretch>
        </p:blipFill>
        <p:spPr bwMode="auto">
          <a:xfrm>
            <a:off x="6553200" y="3962400"/>
            <a:ext cx="2285714" cy="2285714"/>
          </a:xfrm>
          <a:prstGeom prst="rect">
            <a:avLst/>
          </a:prstGeom>
          <a:noFill/>
        </p:spPr>
      </p:pic>
      <p:sp>
        <p:nvSpPr>
          <p:cNvPr id="8" name="Slide Number Placeholder 7"/>
          <p:cNvSpPr>
            <a:spLocks noGrp="1"/>
          </p:cNvSpPr>
          <p:nvPr>
            <p:ph type="sldNum" sz="quarter" idx="12"/>
          </p:nvPr>
        </p:nvSpPr>
        <p:spPr/>
        <p:txBody>
          <a:bodyPr/>
          <a:lstStyle/>
          <a:p>
            <a:r>
              <a:rPr lang="en-US" dirty="0" smtClean="0"/>
              <a:t>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and Indicators</a:t>
            </a:r>
            <a:endParaRPr lang="en-US" dirty="0"/>
          </a:p>
        </p:txBody>
      </p:sp>
      <p:sp>
        <p:nvSpPr>
          <p:cNvPr id="7" name="Rectangle 6"/>
          <p:cNvSpPr/>
          <p:nvPr/>
        </p:nvSpPr>
        <p:spPr>
          <a:xfrm>
            <a:off x="228600" y="685800"/>
            <a:ext cx="8153400" cy="5632311"/>
          </a:xfrm>
          <a:prstGeom prst="rect">
            <a:avLst/>
          </a:prstGeom>
        </p:spPr>
        <p:txBody>
          <a:bodyPr wrap="square">
            <a:spAutoFit/>
          </a:bodyPr>
          <a:lstStyle/>
          <a:p>
            <a:pPr marL="568325" lvl="1" indent="-568325">
              <a:buFont typeface="Wingdings" pitchFamily="2" charset="2"/>
              <a:buChar char="Ø"/>
            </a:pPr>
            <a:endParaRPr lang="en-US" sz="4000" b="1" dirty="0" smtClean="0"/>
          </a:p>
          <a:p>
            <a:pPr marL="568325" lvl="1" indent="-568325">
              <a:buFont typeface="Wingdings" pitchFamily="2" charset="2"/>
              <a:buChar char="Ø"/>
            </a:pPr>
            <a:r>
              <a:rPr lang="en-US" sz="4000" b="1" dirty="0" smtClean="0"/>
              <a:t>Changes in behavior, skills, knowledge, attitudes, condition or status.</a:t>
            </a:r>
          </a:p>
          <a:p>
            <a:pPr marL="568325" lvl="1" indent="-568325">
              <a:buFont typeface="Wingdings" pitchFamily="2" charset="2"/>
              <a:buChar char="Ø"/>
            </a:pPr>
            <a:endParaRPr lang="en-US" sz="4000" b="1" dirty="0" smtClean="0"/>
          </a:p>
          <a:p>
            <a:pPr marL="568325" lvl="1" indent="-568325">
              <a:buFont typeface="Wingdings" pitchFamily="2" charset="2"/>
              <a:buChar char="Ø"/>
            </a:pPr>
            <a:r>
              <a:rPr lang="en-US" sz="4000" b="1" dirty="0" smtClean="0"/>
              <a:t>Specific, measurable characteristics or changes that represent achievement of an outcome.  </a:t>
            </a:r>
          </a:p>
        </p:txBody>
      </p:sp>
      <p:sp>
        <p:nvSpPr>
          <p:cNvPr id="8" name="Slide Number Placeholder 7"/>
          <p:cNvSpPr>
            <a:spLocks noGrp="1"/>
          </p:cNvSpPr>
          <p:nvPr>
            <p:ph type="sldNum" sz="quarter" idx="12"/>
          </p:nvPr>
        </p:nvSpPr>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
      <a:dk1>
        <a:sysClr val="windowText" lastClr="000000"/>
      </a:dk1>
      <a:lt1>
        <a:srgbClr val="FFFFFF"/>
      </a:lt1>
      <a:dk2>
        <a:srgbClr val="464653"/>
      </a:dk2>
      <a:lt2>
        <a:srgbClr val="DDE9EC"/>
      </a:lt2>
      <a:accent1>
        <a:srgbClr val="727CA3"/>
      </a:accent1>
      <a:accent2>
        <a:srgbClr val="9FB8CD"/>
      </a:accent2>
      <a:accent3>
        <a:srgbClr val="FF0000"/>
      </a:accent3>
      <a:accent4>
        <a:srgbClr val="BFBFBF"/>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7019</TotalTime>
  <Words>1462</Words>
  <Application>Microsoft Office PowerPoint</Application>
  <PresentationFormat>On-screen Show (4:3)</PresentationFormat>
  <Paragraphs>273</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Origin</vt:lpstr>
      <vt:lpstr>Worksheet</vt:lpstr>
      <vt:lpstr>Slide 0</vt:lpstr>
      <vt:lpstr>Slide 1</vt:lpstr>
      <vt:lpstr>Slide 2</vt:lpstr>
      <vt:lpstr>What if you saw results like these?</vt:lpstr>
      <vt:lpstr>Or results like these?</vt:lpstr>
      <vt:lpstr>Or these?</vt:lpstr>
      <vt:lpstr>What if you saw results like these?</vt:lpstr>
      <vt:lpstr>Logical Considerations for Planning</vt:lpstr>
      <vt:lpstr>Outcomes and Indicators</vt:lpstr>
      <vt:lpstr>Indicator: Reminders</vt:lpstr>
      <vt:lpstr>Targets</vt:lpstr>
      <vt:lpstr>Target: Reminders</vt:lpstr>
      <vt:lpstr>Outcome, Indicator, Target - EXAMPLE</vt:lpstr>
      <vt:lpstr>Outcome, Indicator, Target - EXAMPLE</vt:lpstr>
      <vt:lpstr>Outcome, indicator, target - EXAMPLE</vt:lpstr>
      <vt:lpstr>Indicator Examples                    with Time References</vt:lpstr>
      <vt:lpstr>Slide 16</vt:lpstr>
      <vt:lpstr>How do you know when your programs really work?   . . . .  EVALUATION  </vt:lpstr>
      <vt:lpstr>How do you know when your programs really work?   . . . .  EVALUATION  </vt:lpstr>
      <vt:lpstr>How do you know when your programs really work?   . . . .  EVALUATION  </vt:lpstr>
      <vt:lpstr>How do you know when your programs really work?   . . . .  EVALUATION  </vt:lpstr>
      <vt:lpstr>What do you need to do to conduct Evaluation?</vt:lpstr>
      <vt:lpstr>Key Questions</vt:lpstr>
      <vt:lpstr>Evaluation Question Criteria</vt:lpstr>
      <vt:lpstr>Slide 24</vt:lpstr>
      <vt:lpstr>How do you know when your programs really work?   . . . .  EVALUATION  </vt:lpstr>
      <vt:lpstr>Types, Focuses and Timing of Evaluation</vt:lpstr>
      <vt:lpstr>Evaluators</vt:lpstr>
      <vt:lpstr>Characteristics of Effective Evaluators</vt:lpstr>
      <vt:lpstr>Evaluation Strategy Clarification</vt:lpstr>
      <vt:lpstr>Evaluation Purposes</vt:lpstr>
      <vt:lpstr>Who are Evaluation Stakeholders, and Why Do They Matter?</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ESSENTIALS</dc:title>
  <dc:creator>anita</dc:creator>
  <cp:lastModifiedBy>Anita Baker Lerman</cp:lastModifiedBy>
  <cp:revision>344</cp:revision>
  <dcterms:created xsi:type="dcterms:W3CDTF">2011-03-07T16:46:23Z</dcterms:created>
  <dcterms:modified xsi:type="dcterms:W3CDTF">2012-11-23T12:41:27Z</dcterms:modified>
</cp:coreProperties>
</file>